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5" r:id="rId7"/>
    <p:sldId id="266" r:id="rId8"/>
    <p:sldId id="267" r:id="rId9"/>
    <p:sldId id="269" r:id="rId10"/>
    <p:sldId id="274" r:id="rId11"/>
    <p:sldId id="275" r:id="rId12"/>
    <p:sldId id="276" r:id="rId13"/>
    <p:sldId id="261" r:id="rId14"/>
    <p:sldId id="262" r:id="rId15"/>
    <p:sldId id="273" r:id="rId16"/>
    <p:sldId id="263" r:id="rId17"/>
    <p:sldId id="270" r:id="rId18"/>
    <p:sldId id="272" r:id="rId19"/>
    <p:sldId id="277" r:id="rId20"/>
    <p:sldId id="279" r:id="rId21"/>
    <p:sldId id="278" r:id="rId22"/>
    <p:sldId id="280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23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1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Spring%202018\EECT%20111\7%20Questions\Question%206\Question%20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Spring%202018\EECT%20111\7%20Questions\Question%206\Question%20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Spring%202018\EECT%20111\7%20Questions\Question%206\Question%206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Xc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Xc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Sheet1!$A$4:$A$40</c:f>
              <c:numCache>
                <c:formatCode>General</c:formatCode>
                <c:ptCount val="37"/>
                <c:pt idx="0">
                  <c:v>100</c:v>
                </c:pt>
                <c:pt idx="1">
                  <c:v>200</c:v>
                </c:pt>
                <c:pt idx="2">
                  <c:v>300</c:v>
                </c:pt>
                <c:pt idx="3">
                  <c:v>400</c:v>
                </c:pt>
                <c:pt idx="4">
                  <c:v>500</c:v>
                </c:pt>
                <c:pt idx="5">
                  <c:v>600</c:v>
                </c:pt>
                <c:pt idx="6">
                  <c:v>700</c:v>
                </c:pt>
                <c:pt idx="7">
                  <c:v>800</c:v>
                </c:pt>
                <c:pt idx="8">
                  <c:v>900</c:v>
                </c:pt>
                <c:pt idx="9" formatCode="##0.0E+0">
                  <c:v>1000</c:v>
                </c:pt>
                <c:pt idx="10" formatCode="##0.0E+0">
                  <c:v>2000</c:v>
                </c:pt>
                <c:pt idx="11" formatCode="##0.0E+0">
                  <c:v>3000</c:v>
                </c:pt>
                <c:pt idx="12" formatCode="##0.0E+0">
                  <c:v>4000</c:v>
                </c:pt>
                <c:pt idx="13" formatCode="##0.0E+0">
                  <c:v>5000</c:v>
                </c:pt>
                <c:pt idx="14" formatCode="##0.0E+0">
                  <c:v>6000</c:v>
                </c:pt>
                <c:pt idx="15" formatCode="##0.0E+0">
                  <c:v>7000</c:v>
                </c:pt>
                <c:pt idx="16" formatCode="##0.0E+0">
                  <c:v>8000</c:v>
                </c:pt>
                <c:pt idx="17" formatCode="##0.0E+0">
                  <c:v>9000</c:v>
                </c:pt>
                <c:pt idx="18" formatCode="##0.0E+0">
                  <c:v>10000</c:v>
                </c:pt>
                <c:pt idx="19" formatCode="##0.0E+0">
                  <c:v>20000</c:v>
                </c:pt>
                <c:pt idx="20" formatCode="##0.0E+0">
                  <c:v>30000</c:v>
                </c:pt>
                <c:pt idx="21" formatCode="##0.0E+0">
                  <c:v>40000</c:v>
                </c:pt>
                <c:pt idx="22" formatCode="##0.0E+0">
                  <c:v>50000</c:v>
                </c:pt>
                <c:pt idx="23" formatCode="##0.0E+0">
                  <c:v>60000</c:v>
                </c:pt>
                <c:pt idx="24" formatCode="##0.0E+0">
                  <c:v>70000</c:v>
                </c:pt>
                <c:pt idx="25" formatCode="##0.0E+0">
                  <c:v>80000</c:v>
                </c:pt>
                <c:pt idx="26" formatCode="##0.0E+0">
                  <c:v>90000</c:v>
                </c:pt>
                <c:pt idx="27" formatCode="##0.0E+0">
                  <c:v>100000</c:v>
                </c:pt>
                <c:pt idx="28" formatCode="##0.0E+0">
                  <c:v>200000</c:v>
                </c:pt>
                <c:pt idx="29" formatCode="##0.0E+0">
                  <c:v>300000</c:v>
                </c:pt>
                <c:pt idx="30" formatCode="##0.0E+0">
                  <c:v>400000</c:v>
                </c:pt>
                <c:pt idx="31" formatCode="##0.0E+0">
                  <c:v>500000</c:v>
                </c:pt>
                <c:pt idx="32" formatCode="##0.0E+0">
                  <c:v>600000</c:v>
                </c:pt>
                <c:pt idx="33" formatCode="##0.0E+0">
                  <c:v>700000</c:v>
                </c:pt>
                <c:pt idx="34" formatCode="##0.0E+0">
                  <c:v>800000</c:v>
                </c:pt>
                <c:pt idx="35" formatCode="##0.0E+0">
                  <c:v>900000</c:v>
                </c:pt>
                <c:pt idx="36" formatCode="##0.0E+0">
                  <c:v>1000000</c:v>
                </c:pt>
              </c:numCache>
            </c:numRef>
          </c:xVal>
          <c:yVal>
            <c:numRef>
              <c:f>Sheet1!$B$4:$B$40</c:f>
              <c:numCache>
                <c:formatCode>##0.0E+0</c:formatCode>
                <c:ptCount val="37"/>
                <c:pt idx="0">
                  <c:v>723.43155950861512</c:v>
                </c:pt>
                <c:pt idx="1">
                  <c:v>361.71577975430756</c:v>
                </c:pt>
                <c:pt idx="2">
                  <c:v>241.1438531695384</c:v>
                </c:pt>
                <c:pt idx="3">
                  <c:v>180.85788987715378</c:v>
                </c:pt>
                <c:pt idx="4">
                  <c:v>144.68631190172303</c:v>
                </c:pt>
                <c:pt idx="5">
                  <c:v>120.5719265847692</c:v>
                </c:pt>
                <c:pt idx="6">
                  <c:v>103.34736564408789</c:v>
                </c:pt>
                <c:pt idx="7">
                  <c:v>90.42894493857689</c:v>
                </c:pt>
                <c:pt idx="8">
                  <c:v>80.38128438984613</c:v>
                </c:pt>
                <c:pt idx="9">
                  <c:v>72.343155950861515</c:v>
                </c:pt>
                <c:pt idx="10">
                  <c:v>36.171577975430758</c:v>
                </c:pt>
                <c:pt idx="11">
                  <c:v>24.11438531695384</c:v>
                </c:pt>
                <c:pt idx="12">
                  <c:v>18.085788987715379</c:v>
                </c:pt>
                <c:pt idx="13">
                  <c:v>14.468631190172303</c:v>
                </c:pt>
                <c:pt idx="14">
                  <c:v>12.05719265847692</c:v>
                </c:pt>
                <c:pt idx="15">
                  <c:v>10.334736564408788</c:v>
                </c:pt>
                <c:pt idx="16">
                  <c:v>9.0428944938576894</c:v>
                </c:pt>
                <c:pt idx="17">
                  <c:v>8.0381284389846126</c:v>
                </c:pt>
                <c:pt idx="18">
                  <c:v>7.2343155950861515</c:v>
                </c:pt>
                <c:pt idx="19">
                  <c:v>3.6171577975430758</c:v>
                </c:pt>
                <c:pt idx="20">
                  <c:v>2.4114385316953837</c:v>
                </c:pt>
                <c:pt idx="21">
                  <c:v>1.8085788987715379</c:v>
                </c:pt>
                <c:pt idx="22">
                  <c:v>1.4468631190172305</c:v>
                </c:pt>
                <c:pt idx="23">
                  <c:v>1.2057192658476918</c:v>
                </c:pt>
                <c:pt idx="24">
                  <c:v>1.0334736564408789</c:v>
                </c:pt>
                <c:pt idx="25">
                  <c:v>0.90428944938576894</c:v>
                </c:pt>
                <c:pt idx="26">
                  <c:v>0.80381284389846119</c:v>
                </c:pt>
                <c:pt idx="27">
                  <c:v>0.72343155950861526</c:v>
                </c:pt>
                <c:pt idx="28">
                  <c:v>0.36171577975430763</c:v>
                </c:pt>
                <c:pt idx="29">
                  <c:v>0.24114385316953837</c:v>
                </c:pt>
                <c:pt idx="30">
                  <c:v>0.18085788987715382</c:v>
                </c:pt>
                <c:pt idx="31">
                  <c:v>0.14468631190172304</c:v>
                </c:pt>
                <c:pt idx="32">
                  <c:v>0.12057192658476919</c:v>
                </c:pt>
                <c:pt idx="33">
                  <c:v>0.10334736564408788</c:v>
                </c:pt>
                <c:pt idx="34">
                  <c:v>9.0428944938576908E-2</c:v>
                </c:pt>
                <c:pt idx="35">
                  <c:v>8.0381284389846125E-2</c:v>
                </c:pt>
                <c:pt idx="36">
                  <c:v>7.2343155950861521E-2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436-4A43-A69E-757CC2C38D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37832335"/>
        <c:axId val="1637829423"/>
      </c:scatterChart>
      <c:valAx>
        <c:axId val="1637832335"/>
        <c:scaling>
          <c:logBase val="10"/>
          <c:orientation val="minMax"/>
          <c:max val="1000000"/>
          <c:min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 (Hz)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7829423"/>
        <c:crosses val="autoZero"/>
        <c:crossBetween val="midCat"/>
        <c:majorUnit val="10"/>
        <c:minorUnit val="10"/>
      </c:valAx>
      <c:valAx>
        <c:axId val="16378294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Impedace</a:t>
                </a:r>
                <a:r>
                  <a:rPr lang="en-US" baseline="0"/>
                  <a:t> (ohms)</a:t>
                </a:r>
              </a:p>
              <a:p>
                <a:pPr>
                  <a:defRPr/>
                </a:pP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#0.0E+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783233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Xl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1"/>
          <c:order val="0"/>
          <c:tx>
            <c:strRef>
              <c:f>Sheet1!$C$3</c:f>
              <c:strCache>
                <c:ptCount val="1"/>
                <c:pt idx="0">
                  <c:v>Xl</c:v>
                </c:pt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xVal>
            <c:numRef>
              <c:f>Sheet1!$A$4:$A$40</c:f>
              <c:numCache>
                <c:formatCode>General</c:formatCode>
                <c:ptCount val="37"/>
                <c:pt idx="0">
                  <c:v>100</c:v>
                </c:pt>
                <c:pt idx="1">
                  <c:v>200</c:v>
                </c:pt>
                <c:pt idx="2">
                  <c:v>300</c:v>
                </c:pt>
                <c:pt idx="3">
                  <c:v>400</c:v>
                </c:pt>
                <c:pt idx="4">
                  <c:v>500</c:v>
                </c:pt>
                <c:pt idx="5">
                  <c:v>600</c:v>
                </c:pt>
                <c:pt idx="6">
                  <c:v>700</c:v>
                </c:pt>
                <c:pt idx="7">
                  <c:v>800</c:v>
                </c:pt>
                <c:pt idx="8">
                  <c:v>900</c:v>
                </c:pt>
                <c:pt idx="9" formatCode="##0.0E+0">
                  <c:v>1000</c:v>
                </c:pt>
                <c:pt idx="10" formatCode="##0.0E+0">
                  <c:v>2000</c:v>
                </c:pt>
                <c:pt idx="11" formatCode="##0.0E+0">
                  <c:v>3000</c:v>
                </c:pt>
                <c:pt idx="12" formatCode="##0.0E+0">
                  <c:v>4000</c:v>
                </c:pt>
                <c:pt idx="13" formatCode="##0.0E+0">
                  <c:v>5000</c:v>
                </c:pt>
                <c:pt idx="14" formatCode="##0.0E+0">
                  <c:v>6000</c:v>
                </c:pt>
                <c:pt idx="15" formatCode="##0.0E+0">
                  <c:v>7000</c:v>
                </c:pt>
                <c:pt idx="16" formatCode="##0.0E+0">
                  <c:v>8000</c:v>
                </c:pt>
                <c:pt idx="17" formatCode="##0.0E+0">
                  <c:v>9000</c:v>
                </c:pt>
                <c:pt idx="18" formatCode="##0.0E+0">
                  <c:v>10000</c:v>
                </c:pt>
                <c:pt idx="19" formatCode="##0.0E+0">
                  <c:v>20000</c:v>
                </c:pt>
                <c:pt idx="20" formatCode="##0.0E+0">
                  <c:v>30000</c:v>
                </c:pt>
                <c:pt idx="21" formatCode="##0.0E+0">
                  <c:v>40000</c:v>
                </c:pt>
                <c:pt idx="22" formatCode="##0.0E+0">
                  <c:v>50000</c:v>
                </c:pt>
                <c:pt idx="23" formatCode="##0.0E+0">
                  <c:v>60000</c:v>
                </c:pt>
                <c:pt idx="24" formatCode="##0.0E+0">
                  <c:v>70000</c:v>
                </c:pt>
                <c:pt idx="25" formatCode="##0.0E+0">
                  <c:v>80000</c:v>
                </c:pt>
                <c:pt idx="26" formatCode="##0.0E+0">
                  <c:v>90000</c:v>
                </c:pt>
                <c:pt idx="27" formatCode="##0.0E+0">
                  <c:v>100000</c:v>
                </c:pt>
                <c:pt idx="28" formatCode="##0.0E+0">
                  <c:v>200000</c:v>
                </c:pt>
                <c:pt idx="29" formatCode="##0.0E+0">
                  <c:v>300000</c:v>
                </c:pt>
                <c:pt idx="30" formatCode="##0.0E+0">
                  <c:v>400000</c:v>
                </c:pt>
                <c:pt idx="31" formatCode="##0.0E+0">
                  <c:v>500000</c:v>
                </c:pt>
                <c:pt idx="32" formatCode="##0.0E+0">
                  <c:v>600000</c:v>
                </c:pt>
                <c:pt idx="33" formatCode="##0.0E+0">
                  <c:v>700000</c:v>
                </c:pt>
                <c:pt idx="34" formatCode="##0.0E+0">
                  <c:v>800000</c:v>
                </c:pt>
                <c:pt idx="35" formatCode="##0.0E+0">
                  <c:v>900000</c:v>
                </c:pt>
                <c:pt idx="36" formatCode="##0.0E+0">
                  <c:v>1000000</c:v>
                </c:pt>
              </c:numCache>
            </c:numRef>
          </c:xVal>
          <c:yVal>
            <c:numRef>
              <c:f>Sheet1!$C$4:$C$40</c:f>
              <c:numCache>
                <c:formatCode>##0.0E+0</c:formatCode>
                <c:ptCount val="37"/>
                <c:pt idx="0">
                  <c:v>7.2343155950861521E-2</c:v>
                </c:pt>
                <c:pt idx="1">
                  <c:v>0.14468631190172304</c:v>
                </c:pt>
                <c:pt idx="2">
                  <c:v>0.21702946785258453</c:v>
                </c:pt>
                <c:pt idx="3">
                  <c:v>0.28937262380344608</c:v>
                </c:pt>
                <c:pt idx="4">
                  <c:v>0.36171577975430758</c:v>
                </c:pt>
                <c:pt idx="5">
                  <c:v>0.43405893570516907</c:v>
                </c:pt>
                <c:pt idx="6">
                  <c:v>0.50640209165603056</c:v>
                </c:pt>
                <c:pt idx="7">
                  <c:v>0.57874524760689217</c:v>
                </c:pt>
                <c:pt idx="8">
                  <c:v>0.65108840355775366</c:v>
                </c:pt>
                <c:pt idx="9">
                  <c:v>0.72343155950861515</c:v>
                </c:pt>
                <c:pt idx="10">
                  <c:v>1.4468631190172303</c:v>
                </c:pt>
                <c:pt idx="11">
                  <c:v>2.1702946785258455</c:v>
                </c:pt>
                <c:pt idx="12">
                  <c:v>2.8937262380344606</c:v>
                </c:pt>
                <c:pt idx="13">
                  <c:v>3.6171577975430758</c:v>
                </c:pt>
                <c:pt idx="14">
                  <c:v>4.3405893570516909</c:v>
                </c:pt>
                <c:pt idx="15">
                  <c:v>5.0640209165603061</c:v>
                </c:pt>
                <c:pt idx="16">
                  <c:v>5.7874524760689212</c:v>
                </c:pt>
                <c:pt idx="17">
                  <c:v>6.5108840355775364</c:v>
                </c:pt>
                <c:pt idx="18">
                  <c:v>7.2343155950861515</c:v>
                </c:pt>
                <c:pt idx="19">
                  <c:v>14.468631190172303</c:v>
                </c:pt>
                <c:pt idx="20">
                  <c:v>21.702946785258455</c:v>
                </c:pt>
                <c:pt idx="21">
                  <c:v>28.937262380344606</c:v>
                </c:pt>
                <c:pt idx="22">
                  <c:v>36.171577975430758</c:v>
                </c:pt>
                <c:pt idx="23">
                  <c:v>43.405893570516909</c:v>
                </c:pt>
                <c:pt idx="24">
                  <c:v>50.640209165603061</c:v>
                </c:pt>
                <c:pt idx="25">
                  <c:v>57.874524760689212</c:v>
                </c:pt>
                <c:pt idx="26">
                  <c:v>65.108840355775371</c:v>
                </c:pt>
                <c:pt idx="27">
                  <c:v>72.343155950861515</c:v>
                </c:pt>
                <c:pt idx="28">
                  <c:v>144.68631190172303</c:v>
                </c:pt>
                <c:pt idx="29">
                  <c:v>217.02946785258453</c:v>
                </c:pt>
                <c:pt idx="30">
                  <c:v>289.37262380344606</c:v>
                </c:pt>
                <c:pt idx="31">
                  <c:v>361.71577975430756</c:v>
                </c:pt>
                <c:pt idx="32">
                  <c:v>434.05893570516906</c:v>
                </c:pt>
                <c:pt idx="33">
                  <c:v>506.40209165603056</c:v>
                </c:pt>
                <c:pt idx="34">
                  <c:v>578.74524760689212</c:v>
                </c:pt>
                <c:pt idx="35">
                  <c:v>651.08840355775362</c:v>
                </c:pt>
                <c:pt idx="36">
                  <c:v>723.43155950861512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DB2D-4965-8046-4828220572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37832335"/>
        <c:axId val="1637829423"/>
      </c:scatterChart>
      <c:valAx>
        <c:axId val="1637832335"/>
        <c:scaling>
          <c:logBase val="10"/>
          <c:orientation val="minMax"/>
          <c:max val="1000000"/>
          <c:min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 (Hz)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7829423"/>
        <c:crosses val="autoZero"/>
        <c:crossBetween val="midCat"/>
        <c:majorUnit val="10"/>
        <c:minorUnit val="10"/>
      </c:valAx>
      <c:valAx>
        <c:axId val="16378294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Impedace</a:t>
                </a:r>
                <a:r>
                  <a:rPr lang="en-US" baseline="0"/>
                  <a:t> (ohms)</a:t>
                </a:r>
              </a:p>
              <a:p>
                <a:pPr>
                  <a:defRPr/>
                </a:pP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#0.0E+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783233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Xl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1"/>
          <c:order val="0"/>
          <c:tx>
            <c:strRef>
              <c:f>Sheet1!$C$3</c:f>
              <c:strCache>
                <c:ptCount val="1"/>
                <c:pt idx="0">
                  <c:v>Xl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Sheet1!$A$4:$A$40</c:f>
              <c:numCache>
                <c:formatCode>General</c:formatCode>
                <c:ptCount val="37"/>
                <c:pt idx="0">
                  <c:v>100</c:v>
                </c:pt>
                <c:pt idx="1">
                  <c:v>200</c:v>
                </c:pt>
                <c:pt idx="2">
                  <c:v>300</c:v>
                </c:pt>
                <c:pt idx="3">
                  <c:v>400</c:v>
                </c:pt>
                <c:pt idx="4">
                  <c:v>500</c:v>
                </c:pt>
                <c:pt idx="5">
                  <c:v>600</c:v>
                </c:pt>
                <c:pt idx="6">
                  <c:v>700</c:v>
                </c:pt>
                <c:pt idx="7">
                  <c:v>800</c:v>
                </c:pt>
                <c:pt idx="8">
                  <c:v>900</c:v>
                </c:pt>
                <c:pt idx="9" formatCode="##0.0E+0">
                  <c:v>1000</c:v>
                </c:pt>
                <c:pt idx="10" formatCode="##0.0E+0">
                  <c:v>2000</c:v>
                </c:pt>
                <c:pt idx="11" formatCode="##0.0E+0">
                  <c:v>3000</c:v>
                </c:pt>
                <c:pt idx="12" formatCode="##0.0E+0">
                  <c:v>4000</c:v>
                </c:pt>
                <c:pt idx="13" formatCode="##0.0E+0">
                  <c:v>5000</c:v>
                </c:pt>
                <c:pt idx="14" formatCode="##0.0E+0">
                  <c:v>6000</c:v>
                </c:pt>
                <c:pt idx="15" formatCode="##0.0E+0">
                  <c:v>7000</c:v>
                </c:pt>
                <c:pt idx="16" formatCode="##0.0E+0">
                  <c:v>8000</c:v>
                </c:pt>
                <c:pt idx="17" formatCode="##0.0E+0">
                  <c:v>9000</c:v>
                </c:pt>
                <c:pt idx="18" formatCode="##0.0E+0">
                  <c:v>10000</c:v>
                </c:pt>
                <c:pt idx="19" formatCode="##0.0E+0">
                  <c:v>20000</c:v>
                </c:pt>
                <c:pt idx="20" formatCode="##0.0E+0">
                  <c:v>30000</c:v>
                </c:pt>
                <c:pt idx="21" formatCode="##0.0E+0">
                  <c:v>40000</c:v>
                </c:pt>
                <c:pt idx="22" formatCode="##0.0E+0">
                  <c:v>50000</c:v>
                </c:pt>
                <c:pt idx="23" formatCode="##0.0E+0">
                  <c:v>60000</c:v>
                </c:pt>
                <c:pt idx="24" formatCode="##0.0E+0">
                  <c:v>70000</c:v>
                </c:pt>
                <c:pt idx="25" formatCode="##0.0E+0">
                  <c:v>80000</c:v>
                </c:pt>
                <c:pt idx="26" formatCode="##0.0E+0">
                  <c:v>90000</c:v>
                </c:pt>
                <c:pt idx="27" formatCode="##0.0E+0">
                  <c:v>100000</c:v>
                </c:pt>
                <c:pt idx="28" formatCode="##0.0E+0">
                  <c:v>200000</c:v>
                </c:pt>
                <c:pt idx="29" formatCode="##0.0E+0">
                  <c:v>300000</c:v>
                </c:pt>
                <c:pt idx="30" formatCode="##0.0E+0">
                  <c:v>400000</c:v>
                </c:pt>
                <c:pt idx="31" formatCode="##0.0E+0">
                  <c:v>500000</c:v>
                </c:pt>
                <c:pt idx="32" formatCode="##0.0E+0">
                  <c:v>600000</c:v>
                </c:pt>
                <c:pt idx="33" formatCode="##0.0E+0">
                  <c:v>700000</c:v>
                </c:pt>
                <c:pt idx="34" formatCode="##0.0E+0">
                  <c:v>800000</c:v>
                </c:pt>
                <c:pt idx="35" formatCode="##0.0E+0">
                  <c:v>900000</c:v>
                </c:pt>
                <c:pt idx="36" formatCode="##0.0E+0">
                  <c:v>1000000</c:v>
                </c:pt>
              </c:numCache>
            </c:numRef>
          </c:xVal>
          <c:yVal>
            <c:numRef>
              <c:f>Sheet1!$C$4:$C$40</c:f>
              <c:numCache>
                <c:formatCode>##0.0E+0</c:formatCode>
                <c:ptCount val="37"/>
                <c:pt idx="0">
                  <c:v>7.2343155950861521E-2</c:v>
                </c:pt>
                <c:pt idx="1">
                  <c:v>0.14468631190172304</c:v>
                </c:pt>
                <c:pt idx="2">
                  <c:v>0.21702946785258453</c:v>
                </c:pt>
                <c:pt idx="3">
                  <c:v>0.28937262380344608</c:v>
                </c:pt>
                <c:pt idx="4">
                  <c:v>0.36171577975430758</c:v>
                </c:pt>
                <c:pt idx="5">
                  <c:v>0.43405893570516907</c:v>
                </c:pt>
                <c:pt idx="6">
                  <c:v>0.50640209165603056</c:v>
                </c:pt>
                <c:pt idx="7">
                  <c:v>0.57874524760689217</c:v>
                </c:pt>
                <c:pt idx="8">
                  <c:v>0.65108840355775366</c:v>
                </c:pt>
                <c:pt idx="9">
                  <c:v>0.72343155950861515</c:v>
                </c:pt>
                <c:pt idx="10">
                  <c:v>1.4468631190172303</c:v>
                </c:pt>
                <c:pt idx="11">
                  <c:v>2.1702946785258455</c:v>
                </c:pt>
                <c:pt idx="12">
                  <c:v>2.8937262380344606</c:v>
                </c:pt>
                <c:pt idx="13">
                  <c:v>3.6171577975430758</c:v>
                </c:pt>
                <c:pt idx="14">
                  <c:v>4.3405893570516909</c:v>
                </c:pt>
                <c:pt idx="15">
                  <c:v>5.0640209165603061</c:v>
                </c:pt>
                <c:pt idx="16">
                  <c:v>5.7874524760689212</c:v>
                </c:pt>
                <c:pt idx="17">
                  <c:v>6.5108840355775364</c:v>
                </c:pt>
                <c:pt idx="18">
                  <c:v>7.2343155950861515</c:v>
                </c:pt>
                <c:pt idx="19">
                  <c:v>14.468631190172303</c:v>
                </c:pt>
                <c:pt idx="20">
                  <c:v>21.702946785258455</c:v>
                </c:pt>
                <c:pt idx="21">
                  <c:v>28.937262380344606</c:v>
                </c:pt>
                <c:pt idx="22">
                  <c:v>36.171577975430758</c:v>
                </c:pt>
                <c:pt idx="23">
                  <c:v>43.405893570516909</c:v>
                </c:pt>
                <c:pt idx="24">
                  <c:v>50.640209165603061</c:v>
                </c:pt>
                <c:pt idx="25">
                  <c:v>57.874524760689212</c:v>
                </c:pt>
                <c:pt idx="26">
                  <c:v>65.108840355775371</c:v>
                </c:pt>
                <c:pt idx="27">
                  <c:v>72.343155950861515</c:v>
                </c:pt>
                <c:pt idx="28">
                  <c:v>144.68631190172303</c:v>
                </c:pt>
                <c:pt idx="29">
                  <c:v>217.02946785258453</c:v>
                </c:pt>
                <c:pt idx="30">
                  <c:v>289.37262380344606</c:v>
                </c:pt>
                <c:pt idx="31">
                  <c:v>361.71577975430756</c:v>
                </c:pt>
                <c:pt idx="32">
                  <c:v>434.05893570516906</c:v>
                </c:pt>
                <c:pt idx="33">
                  <c:v>506.40209165603056</c:v>
                </c:pt>
                <c:pt idx="34">
                  <c:v>578.74524760689212</c:v>
                </c:pt>
                <c:pt idx="35">
                  <c:v>651.08840355775362</c:v>
                </c:pt>
                <c:pt idx="36">
                  <c:v>723.43155950861512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8F1-4F40-BFE2-36FECEFFEB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37832335"/>
        <c:axId val="1637829423"/>
      </c:scatterChart>
      <c:valAx>
        <c:axId val="1637832335"/>
        <c:scaling>
          <c:logBase val="10"/>
          <c:orientation val="minMax"/>
          <c:max val="1000000"/>
          <c:min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 (Hz)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7829423"/>
        <c:crosses val="autoZero"/>
        <c:crossBetween val="midCat"/>
        <c:majorUnit val="10"/>
        <c:minorUnit val="10"/>
      </c:valAx>
      <c:valAx>
        <c:axId val="16378294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Impedace</a:t>
                </a:r>
                <a:r>
                  <a:rPr lang="en-US" baseline="0"/>
                  <a:t> (ohms)</a:t>
                </a:r>
              </a:p>
              <a:p>
                <a:pPr>
                  <a:defRPr/>
                </a:pP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#0.0E+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783233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EECT 111</a:t>
            </a:r>
            <a:br>
              <a:rPr lang="en-US" dirty="0" smtClean="0"/>
            </a:br>
            <a:r>
              <a:rPr lang="en-US" dirty="0" smtClean="0"/>
              <a:t>7 Questions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Charity Fischer</a:t>
            </a:r>
          </a:p>
          <a:p>
            <a:r>
              <a:rPr lang="en-US" dirty="0" smtClean="0"/>
              <a:t>Spring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667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 – </a:t>
            </a:r>
            <a:r>
              <a:rPr lang="en-US" dirty="0" err="1" smtClean="0"/>
              <a:t>Thevenin</a:t>
            </a:r>
            <a:r>
              <a:rPr lang="en-US" dirty="0" smtClean="0"/>
              <a:t> Resistance and Voltage of a </a:t>
            </a:r>
            <a:r>
              <a:rPr lang="en-US" dirty="0"/>
              <a:t>R</a:t>
            </a:r>
            <a:r>
              <a:rPr lang="en-US" dirty="0" smtClean="0"/>
              <a:t>esistor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1"/>
            <a:ext cx="8915400" cy="2146852"/>
          </a:xfrm>
        </p:spPr>
        <p:txBody>
          <a:bodyPr/>
          <a:lstStyle/>
          <a:p>
            <a:r>
              <a:rPr lang="en-US" dirty="0" err="1" smtClean="0"/>
              <a:t>Thevenin’s</a:t>
            </a:r>
            <a:r>
              <a:rPr lang="en-US" dirty="0" smtClean="0"/>
              <a:t> theorem is used to simplify complex resistor networks just as we did to find </a:t>
            </a:r>
            <a:r>
              <a:rPr lang="en-US" dirty="0" err="1" smtClean="0"/>
              <a:t>Rt</a:t>
            </a:r>
            <a:r>
              <a:rPr lang="en-US" dirty="0" smtClean="0"/>
              <a:t> in question 2.</a:t>
            </a:r>
          </a:p>
          <a:p>
            <a:r>
              <a:rPr lang="en-US" dirty="0" smtClean="0"/>
              <a:t>The network we will be analyzing using </a:t>
            </a:r>
            <a:r>
              <a:rPr lang="en-US" dirty="0" err="1" smtClean="0"/>
              <a:t>Thevenin’s</a:t>
            </a:r>
            <a:r>
              <a:rPr lang="en-US" dirty="0" smtClean="0"/>
              <a:t> theorem is a parallel and series circuit with 5 resistors at two different values with 50V of applied voltage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9212" y="3959777"/>
            <a:ext cx="4030529" cy="2128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389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 – </a:t>
            </a:r>
            <a:r>
              <a:rPr lang="en-US" dirty="0" err="1" smtClean="0"/>
              <a:t>Thevenin</a:t>
            </a:r>
            <a:r>
              <a:rPr lang="en-US" dirty="0" smtClean="0"/>
              <a:t> Resistance and Voltage of a </a:t>
            </a:r>
            <a:r>
              <a:rPr lang="en-US" dirty="0"/>
              <a:t>R</a:t>
            </a:r>
            <a:r>
              <a:rPr lang="en-US" dirty="0" smtClean="0"/>
              <a:t>esistor Network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2133601"/>
                <a:ext cx="8915400" cy="1881809"/>
              </a:xfrm>
            </p:spPr>
            <p:txBody>
              <a:bodyPr/>
              <a:lstStyle/>
              <a:p>
                <a:r>
                  <a:rPr lang="en-US" dirty="0" smtClean="0"/>
                  <a:t>Rth can be calculated much like </a:t>
                </a:r>
                <a:r>
                  <a:rPr lang="en-US" dirty="0" err="1" smtClean="0"/>
                  <a:t>Rt</a:t>
                </a:r>
                <a:r>
                  <a:rPr lang="en-US" dirty="0" smtClean="0"/>
                  <a:t> in this circuit using a slightly modified reciprocal method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𝑅𝑡h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=333.33</m:t>
                    </m:r>
                  </m:oMath>
                </a14:m>
                <a:r>
                  <a:rPr lang="en-US" dirty="0" smtClean="0"/>
                  <a:t> we left R4 out of this equation and now considered a short, this is where Vth is considered to be. Thus R2 and R3 can be considered as 2 resistors in parallel and can be calculated thusly;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23=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2133601"/>
                <a:ext cx="8915400" cy="1881809"/>
              </a:xfrm>
              <a:blipFill>
                <a:blip r:embed="rId2"/>
                <a:stretch>
                  <a:fillRect l="-479" t="-16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6447" y="4015410"/>
            <a:ext cx="3950288" cy="2086396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719453"/>
              </p:ext>
            </p:extLst>
          </p:nvPr>
        </p:nvGraphicFramePr>
        <p:xfrm>
          <a:off x="7146871" y="4015410"/>
          <a:ext cx="1649398" cy="20863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4699">
                  <a:extLst>
                    <a:ext uri="{9D8B030D-6E8A-4147-A177-3AD203B41FA5}">
                      <a16:colId xmlns:a16="http://schemas.microsoft.com/office/drawing/2014/main" val="3055758302"/>
                    </a:ext>
                  </a:extLst>
                </a:gridCol>
                <a:gridCol w="824699">
                  <a:extLst>
                    <a:ext uri="{9D8B030D-6E8A-4147-A177-3AD203B41FA5}">
                      <a16:colId xmlns:a16="http://schemas.microsoft.com/office/drawing/2014/main" val="683557178"/>
                    </a:ext>
                  </a:extLst>
                </a:gridCol>
              </a:tblGrid>
              <a:tr h="25443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V1 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797717"/>
                  </a:ext>
                </a:extLst>
              </a:tr>
              <a:tr h="25443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R1 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500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998665"/>
                  </a:ext>
                </a:extLst>
              </a:tr>
              <a:tr h="25443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R2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7337689"/>
                  </a:ext>
                </a:extLst>
              </a:tr>
              <a:tr h="25443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R3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606881"/>
                  </a:ext>
                </a:extLst>
              </a:tr>
              <a:tr h="25443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RL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500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853911"/>
                  </a:ext>
                </a:extLst>
              </a:tr>
              <a:tr h="25443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R5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500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063926"/>
                  </a:ext>
                </a:extLst>
              </a:tr>
              <a:tr h="305326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R</a:t>
                      </a:r>
                      <a:r>
                        <a:rPr lang="en-US" sz="1100" u="none" strike="noStrike" baseline="-25000" dirty="0">
                          <a:effectLst/>
                        </a:rPr>
                        <a:t>TH</a:t>
                      </a:r>
                      <a:r>
                        <a:rPr lang="en-US" sz="1100" u="none" strike="noStrike" dirty="0">
                          <a:effectLst/>
                        </a:rPr>
                        <a:t> 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333.33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835106"/>
                  </a:ext>
                </a:extLst>
              </a:tr>
              <a:tr h="25443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R23 </a:t>
                      </a:r>
                      <a:r>
                        <a:rPr lang="en-US" sz="1100" u="none" strike="noStrike" dirty="0">
                          <a:effectLst/>
                        </a:rPr>
                        <a:t>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500.00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81014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8922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 – </a:t>
            </a:r>
            <a:r>
              <a:rPr lang="en-US" dirty="0" err="1" smtClean="0"/>
              <a:t>Thevenin</a:t>
            </a:r>
            <a:r>
              <a:rPr lang="en-US" dirty="0" smtClean="0"/>
              <a:t> Resistance and Voltage of a </a:t>
            </a:r>
            <a:r>
              <a:rPr lang="en-US" dirty="0"/>
              <a:t>R</a:t>
            </a:r>
            <a:r>
              <a:rPr lang="en-US" dirty="0" smtClean="0"/>
              <a:t>esistor Network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2133601"/>
                <a:ext cx="8915400" cy="2146852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Vth can be calculated with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Vth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23+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b="0" dirty="0" smtClean="0"/>
              </a:p>
              <a:p>
                <a:r>
                  <a:rPr lang="en-US" dirty="0" err="1" smtClean="0"/>
                  <a:t>Vout</a:t>
                </a:r>
                <a:r>
                  <a:rPr lang="en-US" dirty="0" smtClean="0"/>
                  <a:t> can be calculated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𝑉𝑜𝑢𝑡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𝑉𝑡h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𝑅𝑡h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b="0" dirty="0" smtClean="0"/>
              </a:p>
              <a:p>
                <a:r>
                  <a:rPr lang="en-US" dirty="0" smtClean="0"/>
                  <a:t>Thus our </a:t>
                </a:r>
                <a:r>
                  <a:rPr lang="en-US" dirty="0" err="1" smtClean="0"/>
                  <a:t>Thevenin</a:t>
                </a:r>
                <a:r>
                  <a:rPr lang="en-US" dirty="0" smtClean="0"/>
                  <a:t> equivalent circuit has an RL of 500</a:t>
                </a:r>
                <a:r>
                  <a:rPr lang="en-US" dirty="0" smtClean="0">
                    <a:latin typeface="GreekC" panose="00000400000000000000" pitchFamily="2" charset="0"/>
                    <a:cs typeface="GreekC" panose="00000400000000000000" pitchFamily="2" charset="0"/>
                  </a:rPr>
                  <a:t>W</a:t>
                </a:r>
                <a:r>
                  <a:rPr lang="en-US" dirty="0" smtClean="0"/>
                  <a:t>, an </a:t>
                </a:r>
                <a:r>
                  <a:rPr lang="en-US" dirty="0" err="1" smtClean="0"/>
                  <a:t>Rth</a:t>
                </a:r>
                <a:r>
                  <a:rPr lang="en-US" dirty="0" smtClean="0"/>
                  <a:t> of 333.33</a:t>
                </a:r>
                <a:r>
                  <a:rPr lang="en-US" dirty="0" smtClean="0">
                    <a:latin typeface="GreekC" panose="00000400000000000000" pitchFamily="2" charset="0"/>
                    <a:cs typeface="GreekC" panose="00000400000000000000" pitchFamily="2" charset="0"/>
                  </a:rPr>
                  <a:t>W</a:t>
                </a:r>
                <a:r>
                  <a:rPr lang="en-US" dirty="0" smtClean="0"/>
                  <a:t> and a Vth of 16.6667V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2133601"/>
                <a:ext cx="8915400" cy="2146852"/>
              </a:xfrm>
              <a:blipFill>
                <a:blip r:embed="rId2"/>
                <a:stretch>
                  <a:fillRect l="-4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9212" y="4280453"/>
            <a:ext cx="2974461" cy="2249672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587781"/>
              </p:ext>
            </p:extLst>
          </p:nvPr>
        </p:nvGraphicFramePr>
        <p:xfrm>
          <a:off x="6392862" y="4280453"/>
          <a:ext cx="2017042" cy="22496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7061">
                  <a:extLst>
                    <a:ext uri="{9D8B030D-6E8A-4147-A177-3AD203B41FA5}">
                      <a16:colId xmlns:a16="http://schemas.microsoft.com/office/drawing/2014/main" val="615283535"/>
                    </a:ext>
                  </a:extLst>
                </a:gridCol>
                <a:gridCol w="939981">
                  <a:extLst>
                    <a:ext uri="{9D8B030D-6E8A-4147-A177-3AD203B41FA5}">
                      <a16:colId xmlns:a16="http://schemas.microsoft.com/office/drawing/2014/main" val="2642124797"/>
                    </a:ext>
                  </a:extLst>
                </a:gridCol>
              </a:tblGrid>
              <a:tr h="21631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V1 =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29780"/>
                  </a:ext>
                </a:extLst>
              </a:tr>
              <a:tr h="21631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R1 =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681691"/>
                  </a:ext>
                </a:extLst>
              </a:tr>
              <a:tr h="21631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R2 =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1000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0705433"/>
                  </a:ext>
                </a:extLst>
              </a:tr>
              <a:tr h="21631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R3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1000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165434"/>
                  </a:ext>
                </a:extLst>
              </a:tr>
              <a:tr h="21631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RL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500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548446"/>
                  </a:ext>
                </a:extLst>
              </a:tr>
              <a:tr h="21631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R5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500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638964"/>
                  </a:ext>
                </a:extLst>
              </a:tr>
              <a:tr h="25957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R</a:t>
                      </a:r>
                      <a:r>
                        <a:rPr lang="en-US" sz="1200" u="none" strike="noStrike" baseline="-25000">
                          <a:effectLst/>
                        </a:rPr>
                        <a:t>TH</a:t>
                      </a:r>
                      <a:r>
                        <a:rPr lang="en-US" sz="1200" u="none" strike="noStrike">
                          <a:effectLst/>
                        </a:rPr>
                        <a:t>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333.33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941751"/>
                  </a:ext>
                </a:extLst>
              </a:tr>
              <a:tr h="21631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R23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500.00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58654"/>
                  </a:ext>
                </a:extLst>
              </a:tr>
              <a:tr h="25957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V</a:t>
                      </a:r>
                      <a:r>
                        <a:rPr lang="en-US" sz="1200" u="none" strike="noStrike" baseline="-25000">
                          <a:effectLst/>
                        </a:rPr>
                        <a:t>TH</a:t>
                      </a:r>
                      <a:r>
                        <a:rPr lang="en-US" sz="1200" u="none" strike="noStrike">
                          <a:effectLst/>
                        </a:rPr>
                        <a:t>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16.66667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230710"/>
                  </a:ext>
                </a:extLst>
              </a:tr>
              <a:tr h="21631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Vout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6446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1334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4 – How to combine Capacitors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2133599"/>
                <a:ext cx="8915400" cy="4184073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Capacitors are added together opposite to how resistors are added. The methods to calculated the total capacitance of capacitors in series are;</a:t>
                </a:r>
              </a:p>
              <a:p>
                <a:pPr lvl="1"/>
                <a:r>
                  <a:rPr lang="en-US" dirty="0"/>
                  <a:t>The reciprocal method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</a:rPr>
                          <m:t>…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den>
                    </m:f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Product-over-sum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It’s important when using this method to only calculated 2 </a:t>
                </a:r>
                <a:r>
                  <a:rPr lang="en-US" dirty="0" smtClean="0"/>
                  <a:t>capacitors’ values </a:t>
                </a:r>
                <a:r>
                  <a:rPr lang="en-US" dirty="0"/>
                  <a:t>at a time, i.e.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12=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34=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3∗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3+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>
                        <a:latin typeface="Cambria Math" panose="02040503050406030204" pitchFamily="18" charset="0"/>
                      </a:rPr>
                      <m:t> ,</m:t>
                    </m:r>
                  </m:oMath>
                </a14:m>
                <a:r>
                  <a:rPr lang="en-US" dirty="0"/>
                  <a:t> then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12∗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34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12+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34</m:t>
                        </m:r>
                      </m:den>
                    </m:f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2133599"/>
                <a:ext cx="8915400" cy="4184073"/>
              </a:xfrm>
              <a:blipFill>
                <a:blip r:embed="rId2"/>
                <a:stretch>
                  <a:fillRect l="-479" t="-7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1721" y="3915295"/>
            <a:ext cx="1698279" cy="2402377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478313"/>
              </p:ext>
            </p:extLst>
          </p:nvPr>
        </p:nvGraphicFramePr>
        <p:xfrm>
          <a:off x="4428808" y="4856365"/>
          <a:ext cx="1373476" cy="12036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2741">
                  <a:extLst>
                    <a:ext uri="{9D8B030D-6E8A-4147-A177-3AD203B41FA5}">
                      <a16:colId xmlns:a16="http://schemas.microsoft.com/office/drawing/2014/main" val="1756168246"/>
                    </a:ext>
                  </a:extLst>
                </a:gridCol>
                <a:gridCol w="720735">
                  <a:extLst>
                    <a:ext uri="{9D8B030D-6E8A-4147-A177-3AD203B41FA5}">
                      <a16:colId xmlns:a16="http://schemas.microsoft.com/office/drawing/2014/main" val="2155130960"/>
                    </a:ext>
                  </a:extLst>
                </a:gridCol>
              </a:tblGrid>
              <a:tr h="240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Series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406841"/>
                  </a:ext>
                </a:extLst>
              </a:tr>
              <a:tr h="240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C1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10.0E-6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302625"/>
                  </a:ext>
                </a:extLst>
              </a:tr>
              <a:tr h="240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22.0E-6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325494"/>
                  </a:ext>
                </a:extLst>
              </a:tr>
              <a:tr h="240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47.0E-6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8307460"/>
                  </a:ext>
                </a:extLst>
              </a:tr>
              <a:tr h="240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6.0E-6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299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289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4 – How to combine Capacitors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There is only one necessary way to add resistors in series and that to find the sum of them.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𝐶𝑡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1+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2+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3…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𝐶𝑛</m:t>
                    </m:r>
                  </m:oMath>
                </a14:m>
                <a:endParaRPr lang="en-US" dirty="0"/>
              </a:p>
              <a:p>
                <a:r>
                  <a:rPr lang="en-US" dirty="0"/>
                  <a:t>You can also calculate the total capacitance if the total charge and voltage is known with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𝑄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79" t="-806" r="-10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8390" y="4342288"/>
            <a:ext cx="3069563" cy="1568934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90295"/>
              </p:ext>
            </p:extLst>
          </p:nvPr>
        </p:nvGraphicFramePr>
        <p:xfrm>
          <a:off x="5948361" y="4650505"/>
          <a:ext cx="1350213" cy="1101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1685">
                  <a:extLst>
                    <a:ext uri="{9D8B030D-6E8A-4147-A177-3AD203B41FA5}">
                      <a16:colId xmlns:a16="http://schemas.microsoft.com/office/drawing/2014/main" val="3939129166"/>
                    </a:ext>
                  </a:extLst>
                </a:gridCol>
                <a:gridCol w="708528">
                  <a:extLst>
                    <a:ext uri="{9D8B030D-6E8A-4147-A177-3AD203B41FA5}">
                      <a16:colId xmlns:a16="http://schemas.microsoft.com/office/drawing/2014/main" val="3293454117"/>
                    </a:ext>
                  </a:extLst>
                </a:gridCol>
              </a:tblGrid>
              <a:tr h="2203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Parallel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427856"/>
                  </a:ext>
                </a:extLst>
              </a:tr>
              <a:tr h="2203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C1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10.0E-6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565984"/>
                  </a:ext>
                </a:extLst>
              </a:tr>
              <a:tr h="2203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22.0E-6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970131"/>
                  </a:ext>
                </a:extLst>
              </a:tr>
              <a:tr h="2203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47.0E-6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496297"/>
                  </a:ext>
                </a:extLst>
              </a:tr>
              <a:tr h="2203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79.0E-6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5370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6273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4 – How to combine Capacitors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Adding capacitors in Multisim is very different </a:t>
                </a:r>
                <a:r>
                  <a:rPr lang="en-US" dirty="0" smtClean="0"/>
                  <a:t>than adding them in Excel</a:t>
                </a:r>
                <a:endParaRPr lang="en-US" dirty="0"/>
              </a:p>
              <a:p>
                <a:r>
                  <a:rPr lang="en-US" dirty="0" smtClean="0"/>
                  <a:t>The equation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𝑋𝑐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𝑓𝐶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can be modified to calculate capacitance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𝑉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This can be put used in a Single Frequency AC Analysis in the analyses and simulation tab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990" t="-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519" y="2133600"/>
            <a:ext cx="4715092" cy="3413281"/>
          </a:xfrm>
        </p:spPr>
      </p:pic>
    </p:spTree>
    <p:extLst>
      <p:ext uri="{BB962C8B-B14F-4D97-AF65-F5344CB8AC3E}">
        <p14:creationId xmlns:p14="http://schemas.microsoft.com/office/powerpoint/2010/main" val="3194434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5 – How to combine Inductors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2133599"/>
                <a:ext cx="8915400" cy="4250575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Adding inductors is much like adding resistors because you use the same equations with both parallel and series circuits</a:t>
                </a:r>
                <a:endParaRPr lang="en-US" dirty="0"/>
              </a:p>
              <a:p>
                <a:r>
                  <a:rPr lang="en-US" dirty="0"/>
                  <a:t>There is only one necessary way to add resistors in series and that to find the sum of them.</a:t>
                </a:r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L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1+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2+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3…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𝐿𝑛</m:t>
                    </m:r>
                  </m:oMath>
                </a14:m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2133599"/>
                <a:ext cx="8915400" cy="4250575"/>
              </a:xfrm>
              <a:blipFill>
                <a:blip r:embed="rId2"/>
                <a:stretch>
                  <a:fillRect l="-479" t="-717" r="-10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4996427"/>
              </p:ext>
            </p:extLst>
          </p:nvPr>
        </p:nvGraphicFramePr>
        <p:xfrm>
          <a:off x="4659405" y="4457354"/>
          <a:ext cx="1350696" cy="12036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5348">
                  <a:extLst>
                    <a:ext uri="{9D8B030D-6E8A-4147-A177-3AD203B41FA5}">
                      <a16:colId xmlns:a16="http://schemas.microsoft.com/office/drawing/2014/main" val="2406234179"/>
                    </a:ext>
                  </a:extLst>
                </a:gridCol>
                <a:gridCol w="675348">
                  <a:extLst>
                    <a:ext uri="{9D8B030D-6E8A-4147-A177-3AD203B41FA5}">
                      <a16:colId xmlns:a16="http://schemas.microsoft.com/office/drawing/2014/main" val="850147724"/>
                    </a:ext>
                  </a:extLst>
                </a:gridCol>
              </a:tblGrid>
              <a:tr h="240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Series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5357930"/>
                  </a:ext>
                </a:extLst>
              </a:tr>
              <a:tr h="240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1.0E-3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491050"/>
                  </a:ext>
                </a:extLst>
              </a:tr>
              <a:tr h="240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2.2E-3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391734"/>
                  </a:ext>
                </a:extLst>
              </a:tr>
              <a:tr h="240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4.7E-3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152827"/>
                  </a:ext>
                </a:extLst>
              </a:tr>
              <a:tr h="240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7.9E-3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165661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3162" y="3943673"/>
            <a:ext cx="1931625" cy="266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7712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5 – How to combine Inductors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2133599"/>
                <a:ext cx="8915400" cy="4250575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Such as with adding inductors in series, the way you add inductors in parallel uses the same methods as resistors</a:t>
                </a:r>
                <a:endParaRPr lang="en-US" dirty="0"/>
              </a:p>
              <a:p>
                <a:pPr lvl="1"/>
                <a:r>
                  <a:rPr lang="en-US" dirty="0"/>
                  <a:t>The reciprocal method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L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</a:rPr>
                          <m:t>…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den>
                    </m:f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Product-over-sum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L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It’s important when using this method to only calculated 2 capacitors’ values at a time, i.e.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latin typeface="Cambria Math" panose="02040503050406030204" pitchFamily="18" charset="0"/>
                      </a:rPr>
                      <m:t>L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2=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L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34=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3∗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3+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>
                        <a:latin typeface="Cambria Math" panose="02040503050406030204" pitchFamily="18" charset="0"/>
                      </a:rPr>
                      <m:t> ,</m:t>
                    </m:r>
                  </m:oMath>
                </a14:m>
                <a:r>
                  <a:rPr lang="en-US" dirty="0"/>
                  <a:t> then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L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12∗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34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12+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34</m:t>
                        </m:r>
                      </m:den>
                    </m:f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2133599"/>
                <a:ext cx="8915400" cy="4250575"/>
              </a:xfrm>
              <a:blipFill>
                <a:blip r:embed="rId2"/>
                <a:stretch>
                  <a:fillRect l="-479" t="-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209756"/>
              </p:ext>
            </p:extLst>
          </p:nvPr>
        </p:nvGraphicFramePr>
        <p:xfrm>
          <a:off x="5345084" y="4798175"/>
          <a:ext cx="1587730" cy="12867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3865">
                  <a:extLst>
                    <a:ext uri="{9D8B030D-6E8A-4147-A177-3AD203B41FA5}">
                      <a16:colId xmlns:a16="http://schemas.microsoft.com/office/drawing/2014/main" val="1571888201"/>
                    </a:ext>
                  </a:extLst>
                </a:gridCol>
                <a:gridCol w="793865">
                  <a:extLst>
                    <a:ext uri="{9D8B030D-6E8A-4147-A177-3AD203B41FA5}">
                      <a16:colId xmlns:a16="http://schemas.microsoft.com/office/drawing/2014/main" val="3494086433"/>
                    </a:ext>
                  </a:extLst>
                </a:gridCol>
              </a:tblGrid>
              <a:tr h="2573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Parallel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136465"/>
                  </a:ext>
                </a:extLst>
              </a:tr>
              <a:tr h="2573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1.0E-3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919918"/>
                  </a:ext>
                </a:extLst>
              </a:tr>
              <a:tr h="2573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2.2E-3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31689"/>
                  </a:ext>
                </a:extLst>
              </a:tr>
              <a:tr h="2573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4.7E-3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295059"/>
                  </a:ext>
                </a:extLst>
              </a:tr>
              <a:tr h="2573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599.8E-6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9038251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1825" y="4613339"/>
            <a:ext cx="3394688" cy="1999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7016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5 – How to combine Inductors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Adding inductors in Multisim is a whole other monster because of the different methods needed</a:t>
                </a:r>
              </a:p>
              <a:p>
                <a:r>
                  <a:rPr lang="en-US" dirty="0" smtClean="0"/>
                  <a:t>The equation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𝑓𝐼</m:t>
                        </m:r>
                      </m:den>
                    </m:f>
                  </m:oMath>
                </a14:m>
                <a:r>
                  <a:rPr lang="en-US" b="0" dirty="0" smtClean="0">
                    <a:ea typeface="Cambria Math" panose="02040503050406030204" pitchFamily="18" charset="0"/>
                  </a:rPr>
                  <a:t> can be used in a Single Frequency AC Analysis in the Analyses and Simulation tab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990" t="-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076" y="1905000"/>
            <a:ext cx="4920166" cy="3566294"/>
          </a:xfrm>
        </p:spPr>
      </p:pic>
    </p:spTree>
    <p:extLst>
      <p:ext uri="{BB962C8B-B14F-4D97-AF65-F5344CB8AC3E}">
        <p14:creationId xmlns:p14="http://schemas.microsoft.com/office/powerpoint/2010/main" val="14030430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6 – RC Circuit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905000"/>
                <a:ext cx="8915400" cy="4006222"/>
              </a:xfrm>
            </p:spPr>
            <p:txBody>
              <a:bodyPr/>
              <a:lstStyle/>
              <a:p>
                <a:r>
                  <a:rPr lang="en-US" dirty="0" smtClean="0"/>
                  <a:t>The </a:t>
                </a:r>
                <a:r>
                  <a:rPr lang="en-US" dirty="0" err="1" smtClean="0"/>
                  <a:t>Xc</a:t>
                </a:r>
                <a:r>
                  <a:rPr lang="en-US" dirty="0" smtClean="0"/>
                  <a:t> of an RC circuit is calculated with the equation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𝑋𝑐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𝑓𝐶</m:t>
                        </m:r>
                      </m:den>
                    </m:f>
                  </m:oMath>
                </a14:m>
                <a:endParaRPr lang="en-US" b="0" dirty="0" smtClean="0"/>
              </a:p>
              <a:p>
                <a:r>
                  <a:rPr lang="en-US" dirty="0" smtClean="0"/>
                  <a:t>If the fixed frequency we want to read is at 1000 and the capacitance is 2.2uF the equation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Xc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∗1000∗.0000022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=72.3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</p:txBody>
          </p:sp>
        </mc:Choice>
        <mc:Fallback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905000"/>
                <a:ext cx="8915400" cy="4006222"/>
              </a:xfrm>
              <a:blipFill>
                <a:blip r:embed="rId2"/>
                <a:stretch>
                  <a:fillRect l="-4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6477482"/>
              </p:ext>
            </p:extLst>
          </p:nvPr>
        </p:nvGraphicFramePr>
        <p:xfrm>
          <a:off x="2589211" y="3400424"/>
          <a:ext cx="6540501" cy="3171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636275"/>
              </p:ext>
            </p:extLst>
          </p:nvPr>
        </p:nvGraphicFramePr>
        <p:xfrm>
          <a:off x="9301156" y="3908108"/>
          <a:ext cx="2203455" cy="16925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7268">
                  <a:extLst>
                    <a:ext uri="{9D8B030D-6E8A-4147-A177-3AD203B41FA5}">
                      <a16:colId xmlns:a16="http://schemas.microsoft.com/office/drawing/2014/main" val="2403840473"/>
                    </a:ext>
                  </a:extLst>
                </a:gridCol>
                <a:gridCol w="1246187">
                  <a:extLst>
                    <a:ext uri="{9D8B030D-6E8A-4147-A177-3AD203B41FA5}">
                      <a16:colId xmlns:a16="http://schemas.microsoft.com/office/drawing/2014/main" val="4008222302"/>
                    </a:ext>
                  </a:extLst>
                </a:gridCol>
              </a:tblGrid>
              <a:tr h="470802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Pi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reekC" panose="00000400000000000000" pitchFamily="2" charset="0"/>
                          <a:cs typeface="GreekC" panose="00000400000000000000" pitchFamily="2" charset="0"/>
                        </a:rPr>
                        <a:t>p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reekC" panose="00000400000000000000" pitchFamily="2" charset="0"/>
                        <a:cs typeface="GreekC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550068"/>
                  </a:ext>
                </a:extLst>
              </a:tr>
              <a:tr h="39233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f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1000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8057495"/>
                  </a:ext>
                </a:extLst>
              </a:tr>
              <a:tr h="39233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2.2E-6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034779"/>
                  </a:ext>
                </a:extLst>
              </a:tr>
              <a:tr h="437120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Xc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72.34316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8107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1887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 Questions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79665"/>
            <a:ext cx="8915400" cy="463019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1.) Multiple resistors combine in series and parallel.</a:t>
            </a:r>
          </a:p>
          <a:p>
            <a:pPr marL="0" indent="0">
              <a:buNone/>
            </a:pPr>
            <a:r>
              <a:rPr lang="en-US" dirty="0"/>
              <a:t>2.) By example calculate RT, IT, PT, and all the nodal voltages, branch currents and power</a:t>
            </a:r>
            <a:br>
              <a:rPr lang="en-US" dirty="0"/>
            </a:br>
            <a:r>
              <a:rPr lang="en-US" dirty="0"/>
              <a:t>      dissipation of a resistor network. </a:t>
            </a:r>
          </a:p>
          <a:p>
            <a:pPr marL="0" indent="0">
              <a:buNone/>
            </a:pPr>
            <a:r>
              <a:rPr lang="en-US" dirty="0"/>
              <a:t>3.) By example calculate the </a:t>
            </a:r>
            <a:r>
              <a:rPr lang="en-US" dirty="0" err="1"/>
              <a:t>Thevenin</a:t>
            </a:r>
            <a:r>
              <a:rPr lang="en-US" dirty="0"/>
              <a:t> Resistance and Voltage of a resistor network. </a:t>
            </a:r>
          </a:p>
          <a:p>
            <a:pPr marL="0" indent="0">
              <a:buNone/>
            </a:pPr>
            <a:r>
              <a:rPr lang="en-US" dirty="0"/>
              <a:t>4.) Multiple capacitors combine in series and parallel.</a:t>
            </a:r>
          </a:p>
          <a:p>
            <a:pPr marL="0" indent="0">
              <a:buNone/>
            </a:pPr>
            <a:r>
              <a:rPr lang="en-US" dirty="0"/>
              <a:t>5.) Multiple inductors  combine in series and parallel.</a:t>
            </a:r>
          </a:p>
          <a:p>
            <a:pPr marL="0" indent="0">
              <a:buNone/>
            </a:pPr>
            <a:r>
              <a:rPr lang="en-US" dirty="0"/>
              <a:t>6.) Using a simple RC circuit determine the</a:t>
            </a:r>
            <a:br>
              <a:rPr lang="en-US" dirty="0"/>
            </a:br>
            <a:r>
              <a:rPr lang="en-US" dirty="0"/>
              <a:t>   a.) Time Constant (not needed)</a:t>
            </a:r>
            <a:br>
              <a:rPr lang="en-US" dirty="0"/>
            </a:br>
            <a:r>
              <a:rPr lang="en-US" dirty="0"/>
              <a:t>   b.) Create a graph that shows the RC time constant as a function of time (not needed)</a:t>
            </a:r>
            <a:br>
              <a:rPr lang="en-US" dirty="0"/>
            </a:br>
            <a:r>
              <a:rPr lang="en-US" dirty="0"/>
              <a:t>   c.) Determine XC at a fixed frequency</a:t>
            </a:r>
            <a:br>
              <a:rPr lang="en-US" dirty="0"/>
            </a:br>
            <a:r>
              <a:rPr lang="en-US" dirty="0"/>
              <a:t>   d.) Create a graph that shows how XC changes as a function of frequency</a:t>
            </a:r>
            <a:br>
              <a:rPr lang="en-US" dirty="0"/>
            </a:br>
            <a:r>
              <a:rPr lang="en-US" dirty="0"/>
              <a:t>   e.) Plot the frequency response</a:t>
            </a:r>
          </a:p>
          <a:p>
            <a:pPr marL="0" indent="0">
              <a:buNone/>
            </a:pPr>
            <a:r>
              <a:rPr lang="en-US" dirty="0"/>
              <a:t>7.) Using a simple RL circuit determine the</a:t>
            </a:r>
            <a:br>
              <a:rPr lang="en-US" dirty="0"/>
            </a:br>
            <a:r>
              <a:rPr lang="en-US" dirty="0"/>
              <a:t>   a.) Time Constant (not needed)</a:t>
            </a:r>
            <a:br>
              <a:rPr lang="en-US" dirty="0"/>
            </a:br>
            <a:r>
              <a:rPr lang="en-US" dirty="0"/>
              <a:t>   b.) Create a graph that shows the RL time constant as a function of time (not needed)</a:t>
            </a:r>
            <a:br>
              <a:rPr lang="en-US" dirty="0"/>
            </a:br>
            <a:r>
              <a:rPr lang="en-US" dirty="0"/>
              <a:t>   c.) Determine XL at a fixed frequency</a:t>
            </a:r>
            <a:br>
              <a:rPr lang="en-US" dirty="0"/>
            </a:br>
            <a:r>
              <a:rPr lang="en-US" dirty="0"/>
              <a:t>   d.) Create a graph that shows how XL changes as a function of frequency</a:t>
            </a:r>
            <a:br>
              <a:rPr lang="en-US" dirty="0"/>
            </a:br>
            <a:r>
              <a:rPr lang="en-US" dirty="0"/>
              <a:t>   e.) Plot the frequency response</a:t>
            </a:r>
          </a:p>
        </p:txBody>
      </p:sp>
    </p:spTree>
    <p:extLst>
      <p:ext uri="{BB962C8B-B14F-4D97-AF65-F5344CB8AC3E}">
        <p14:creationId xmlns:p14="http://schemas.microsoft.com/office/powerpoint/2010/main" val="12273122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6 – RC Circuit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8400" y="1582821"/>
            <a:ext cx="5586413" cy="4651073"/>
          </a:xfrm>
        </p:spPr>
      </p:pic>
    </p:spTree>
    <p:extLst>
      <p:ext uri="{BB962C8B-B14F-4D97-AF65-F5344CB8AC3E}">
        <p14:creationId xmlns:p14="http://schemas.microsoft.com/office/powerpoint/2010/main" val="1047369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7 – RL Circuit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The Xl of an RL circuit is calculated with the equation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𝑋𝑙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If the fixed frequency is we want to read Xl at is 1000 and the L of the circuit is 115.1uH then the equation would come out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𝑋𝑙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∗1000∗0.0001151=723.4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𝑢𝐻</m:t>
                    </m:r>
                  </m:oMath>
                </a14:m>
                <a:endParaRPr lang="en-US" b="0" dirty="0" smtClean="0">
                  <a:ea typeface="Cambria Math" panose="02040503050406030204" pitchFamily="18" charset="0"/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79" t="-806" r="-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4561652"/>
              </p:ext>
            </p:extLst>
          </p:nvPr>
        </p:nvGraphicFramePr>
        <p:xfrm>
          <a:off x="2589212" y="3443288"/>
          <a:ext cx="6411913" cy="3257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536407"/>
              </p:ext>
            </p:extLst>
          </p:nvPr>
        </p:nvGraphicFramePr>
        <p:xfrm>
          <a:off x="9429748" y="4114800"/>
          <a:ext cx="2271715" cy="17964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0107">
                  <a:extLst>
                    <a:ext uri="{9D8B030D-6E8A-4147-A177-3AD203B41FA5}">
                      <a16:colId xmlns:a16="http://schemas.microsoft.com/office/drawing/2014/main" val="1088476117"/>
                    </a:ext>
                  </a:extLst>
                </a:gridCol>
                <a:gridCol w="1421608">
                  <a:extLst>
                    <a:ext uri="{9D8B030D-6E8A-4147-A177-3AD203B41FA5}">
                      <a16:colId xmlns:a16="http://schemas.microsoft.com/office/drawing/2014/main" val="2339263022"/>
                    </a:ext>
                  </a:extLst>
                </a:gridCol>
              </a:tblGrid>
              <a:tr h="447270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Pi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reekC" panose="00000400000000000000" pitchFamily="2" charset="0"/>
                          <a:cs typeface="GreekC" panose="00000400000000000000" pitchFamily="2" charset="0"/>
                        </a:rPr>
                        <a:t>p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reekC" panose="00000400000000000000" pitchFamily="2" charset="0"/>
                        <a:cs typeface="GreekC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0892731"/>
                  </a:ext>
                </a:extLst>
              </a:tr>
              <a:tr h="449717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f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1000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625520"/>
                  </a:ext>
                </a:extLst>
              </a:tr>
              <a:tr h="449717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smtClean="0">
                          <a:effectLst/>
                        </a:rPr>
                        <a:t>115.1E-6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893172"/>
                  </a:ext>
                </a:extLst>
              </a:tr>
              <a:tr h="449717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Xl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smtClean="0">
                          <a:effectLst/>
                        </a:rPr>
                        <a:t>723.4E-3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5415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11234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7 – RL Circuit</a:t>
            </a:r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8108832"/>
              </p:ext>
            </p:extLst>
          </p:nvPr>
        </p:nvGraphicFramePr>
        <p:xfrm>
          <a:off x="2592925" y="1905000"/>
          <a:ext cx="7536913" cy="4152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26402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1- How To Add Resistors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592925" y="1787236"/>
                <a:ext cx="8911687" cy="4472248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When adding resistors it’s important to realize that both parallel and series resistors add differently</a:t>
                </a:r>
              </a:p>
              <a:p>
                <a:r>
                  <a:rPr lang="en-US" dirty="0" smtClean="0"/>
                  <a:t>There is only one necessary way to add resistors in series and that to find the sum of them.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𝑅𝑡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𝑅𝑛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92925" y="1787236"/>
                <a:ext cx="8911687" cy="4472248"/>
              </a:xfrm>
              <a:blipFill>
                <a:blip r:embed="rId2"/>
                <a:stretch>
                  <a:fillRect l="-479" t="-681" r="-1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2925" y="4463935"/>
            <a:ext cx="3474340" cy="16407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6279" y="4558468"/>
            <a:ext cx="3559319" cy="1546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504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1- How To Add Resistors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266903" y="2133600"/>
                <a:ext cx="8237710" cy="3777622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Parallel resistors are much for complicated and have multiple ways to add them such as</a:t>
                </a:r>
              </a:p>
              <a:p>
                <a:pPr lvl="1"/>
                <a:r>
                  <a:rPr lang="en-US" dirty="0"/>
                  <a:t>The reciprocal method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𝑅𝑡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</a:rPr>
                          <m:t>…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𝑅𝑛</m:t>
                            </m:r>
                          </m:den>
                        </m:f>
                      </m:den>
                    </m:f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Product-over-sum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𝑅𝑡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1∗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 smtClean="0"/>
              </a:p>
              <a:p>
                <a:pPr lvl="2"/>
                <a:r>
                  <a:rPr lang="en-US" dirty="0" smtClean="0"/>
                  <a:t>It’s important when using this method to only calculated 2 resistors’ values at a time, i.e.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1∗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, then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34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 smtClean="0"/>
                  <a:t> then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𝑅𝑡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34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12+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34</m:t>
                        </m:r>
                      </m:den>
                    </m:f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r>
                  <a:rPr lang="en-US" dirty="0"/>
                  <a:t>Also, if the voltage and current of the circuit is already known the total resistance can be found </a:t>
                </a:r>
                <a:r>
                  <a:rPr lang="en-US" dirty="0" smtClean="0"/>
                  <a:t>with using ohm’s law,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b="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66903" y="2133600"/>
                <a:ext cx="8237710" cy="3777622"/>
              </a:xfrm>
              <a:blipFill>
                <a:blip r:embed="rId2"/>
                <a:stretch>
                  <a:fillRect l="-518" t="-806" r="-11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483313"/>
              </p:ext>
            </p:extLst>
          </p:nvPr>
        </p:nvGraphicFramePr>
        <p:xfrm>
          <a:off x="218026" y="1905000"/>
          <a:ext cx="2915872" cy="3556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8459">
                  <a:extLst>
                    <a:ext uri="{9D8B030D-6E8A-4147-A177-3AD203B41FA5}">
                      <a16:colId xmlns:a16="http://schemas.microsoft.com/office/drawing/2014/main" val="1926850118"/>
                    </a:ext>
                  </a:extLst>
                </a:gridCol>
                <a:gridCol w="748459">
                  <a:extLst>
                    <a:ext uri="{9D8B030D-6E8A-4147-A177-3AD203B41FA5}">
                      <a16:colId xmlns:a16="http://schemas.microsoft.com/office/drawing/2014/main" val="3871178048"/>
                    </a:ext>
                  </a:extLst>
                </a:gridCol>
                <a:gridCol w="1418954">
                  <a:extLst>
                    <a:ext uri="{9D8B030D-6E8A-4147-A177-3AD203B41FA5}">
                      <a16:colId xmlns:a16="http://schemas.microsoft.com/office/drawing/2014/main" val="1172960961"/>
                    </a:ext>
                  </a:extLst>
                </a:gridCol>
              </a:tblGrid>
              <a:tr h="2370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Series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028918"/>
                  </a:ext>
                </a:extLst>
              </a:tr>
              <a:tr h="237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R1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1.0E+3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1040568"/>
                  </a:ext>
                </a:extLst>
              </a:tr>
              <a:tr h="237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R2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2.2E+3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248392"/>
                  </a:ext>
                </a:extLst>
              </a:tr>
              <a:tr h="237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R3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3.3E+3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2436725"/>
                  </a:ext>
                </a:extLst>
              </a:tr>
              <a:tr h="237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R4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4.7E+3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622203"/>
                  </a:ext>
                </a:extLst>
              </a:tr>
              <a:tr h="237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11.2E+3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0832093"/>
                  </a:ext>
                </a:extLst>
              </a:tr>
              <a:tr h="2370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Parallel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401583"/>
                  </a:ext>
                </a:extLst>
              </a:tr>
              <a:tr h="237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R1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603378"/>
                  </a:ext>
                </a:extLst>
              </a:tr>
              <a:tr h="237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R2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2.2E+3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908565"/>
                  </a:ext>
                </a:extLst>
              </a:tr>
              <a:tr h="237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R3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3.3E+3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3910141"/>
                  </a:ext>
                </a:extLst>
              </a:tr>
              <a:tr h="237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R4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4.7E+3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895220"/>
                  </a:ext>
                </a:extLst>
              </a:tr>
              <a:tr h="237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507.5262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Reciprocal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934788"/>
                  </a:ext>
                </a:extLst>
              </a:tr>
              <a:tr h="237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R12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687.5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Product-over-sum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160985"/>
                  </a:ext>
                </a:extLst>
              </a:tr>
              <a:tr h="237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R34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1.9E+3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Product-over-sum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105858"/>
                  </a:ext>
                </a:extLst>
              </a:tr>
              <a:tr h="237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507.5262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Product-over-sum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757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551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9047" y="624110"/>
            <a:ext cx="10083338" cy="12808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Question 2 – How to calculate </a:t>
            </a:r>
            <a:r>
              <a:rPr lang="en-US" dirty="0"/>
              <a:t>RT, IT, PT, </a:t>
            </a:r>
            <a:r>
              <a:rPr lang="en-US" dirty="0" smtClean="0"/>
              <a:t>nodal </a:t>
            </a:r>
            <a:r>
              <a:rPr lang="en-US" dirty="0"/>
              <a:t>voltages, branch </a:t>
            </a:r>
            <a:r>
              <a:rPr lang="en-US" dirty="0" smtClean="0"/>
              <a:t>currents, </a:t>
            </a:r>
            <a:r>
              <a:rPr lang="en-US" dirty="0"/>
              <a:t>and </a:t>
            </a:r>
            <a:r>
              <a:rPr lang="en-US" dirty="0" smtClean="0"/>
              <a:t>power dissipation </a:t>
            </a:r>
            <a:r>
              <a:rPr lang="en-US" dirty="0"/>
              <a:t>of a resistor </a:t>
            </a:r>
            <a:r>
              <a:rPr lang="en-US" dirty="0" smtClean="0"/>
              <a:t>network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335876"/>
            <a:ext cx="8915400" cy="2214407"/>
          </a:xfrm>
        </p:spPr>
        <p:txBody>
          <a:bodyPr/>
          <a:lstStyle/>
          <a:p>
            <a:r>
              <a:rPr lang="en-US" dirty="0" smtClean="0"/>
              <a:t>The circuit we will be analyzing is a simple parallel and series with 4 resistors and a 9V DC power source </a:t>
            </a:r>
          </a:p>
          <a:p>
            <a:r>
              <a:rPr lang="en-US" dirty="0" err="1" smtClean="0"/>
              <a:t>Rt</a:t>
            </a:r>
            <a:r>
              <a:rPr lang="en-US" dirty="0" smtClean="0"/>
              <a:t> here is calculated first by using product-over-sum to find R23. Then R1, R23, R4 are added together to find </a:t>
            </a:r>
            <a:r>
              <a:rPr lang="en-US" dirty="0" err="1" smtClean="0"/>
              <a:t>Rt</a:t>
            </a:r>
            <a:endParaRPr lang="en-US" dirty="0" smtClean="0"/>
          </a:p>
          <a:p>
            <a:r>
              <a:rPr lang="en-US" dirty="0" smtClean="0"/>
              <a:t>It can be calculated with </a:t>
            </a:r>
            <a:r>
              <a:rPr lang="en-US" dirty="0" err="1" smtClean="0"/>
              <a:t>Rt</a:t>
            </a:r>
            <a:r>
              <a:rPr lang="en-US" dirty="0" smtClean="0"/>
              <a:t> and the applied voltage using Ohm’s law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92283"/>
              </p:ext>
            </p:extLst>
          </p:nvPr>
        </p:nvGraphicFramePr>
        <p:xfrm>
          <a:off x="590202" y="2417618"/>
          <a:ext cx="1579420" cy="24702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9710">
                  <a:extLst>
                    <a:ext uri="{9D8B030D-6E8A-4147-A177-3AD203B41FA5}">
                      <a16:colId xmlns:a16="http://schemas.microsoft.com/office/drawing/2014/main" val="353221517"/>
                    </a:ext>
                  </a:extLst>
                </a:gridCol>
                <a:gridCol w="789710">
                  <a:extLst>
                    <a:ext uri="{9D8B030D-6E8A-4147-A177-3AD203B41FA5}">
                      <a16:colId xmlns:a16="http://schemas.microsoft.com/office/drawing/2014/main" val="1407047961"/>
                    </a:ext>
                  </a:extLst>
                </a:gridCol>
              </a:tblGrid>
              <a:tr h="3087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V1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864461"/>
                  </a:ext>
                </a:extLst>
              </a:tr>
              <a:tr h="3087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R1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45373"/>
                  </a:ext>
                </a:extLst>
              </a:tr>
              <a:tr h="3087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R2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2.2E+3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418216"/>
                  </a:ext>
                </a:extLst>
              </a:tr>
              <a:tr h="3087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R3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3.3E+3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770776"/>
                  </a:ext>
                </a:extLst>
              </a:tr>
              <a:tr h="3087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R4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4.7E+3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959594"/>
                  </a:ext>
                </a:extLst>
              </a:tr>
              <a:tr h="3087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R23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1.3E+3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042627"/>
                  </a:ext>
                </a:extLst>
              </a:tr>
              <a:tr h="3087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Rt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7.0E+3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24097"/>
                  </a:ext>
                </a:extLst>
              </a:tr>
              <a:tr h="3087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It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1.3E-3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678831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4330" y="4550283"/>
            <a:ext cx="3079125" cy="2009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8163" y="4779883"/>
            <a:ext cx="2132438" cy="1549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5309" y="4736833"/>
            <a:ext cx="1596938" cy="16359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06111" y="4999916"/>
            <a:ext cx="1252688" cy="1329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598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9047" y="624110"/>
            <a:ext cx="10083338" cy="12808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Question 2 – How to calculate </a:t>
            </a:r>
            <a:r>
              <a:rPr lang="en-US" dirty="0"/>
              <a:t>RT, IT, PT, </a:t>
            </a:r>
            <a:r>
              <a:rPr lang="en-US" dirty="0" smtClean="0"/>
              <a:t>nodal </a:t>
            </a:r>
            <a:r>
              <a:rPr lang="en-US" dirty="0"/>
              <a:t>voltages, branch </a:t>
            </a:r>
            <a:r>
              <a:rPr lang="en-US" dirty="0" smtClean="0"/>
              <a:t>currents, </a:t>
            </a:r>
            <a:r>
              <a:rPr lang="en-US" dirty="0"/>
              <a:t>and </a:t>
            </a:r>
            <a:r>
              <a:rPr lang="en-US" dirty="0" smtClean="0"/>
              <a:t>power dissipation </a:t>
            </a:r>
            <a:r>
              <a:rPr lang="en-US" dirty="0"/>
              <a:t>of a resistor </a:t>
            </a:r>
            <a:r>
              <a:rPr lang="en-US" dirty="0" smtClean="0"/>
              <a:t>network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724102" y="2335876"/>
                <a:ext cx="7780509" cy="2759826"/>
              </a:xfrm>
            </p:spPr>
            <p:txBody>
              <a:bodyPr/>
              <a:lstStyle/>
              <a:p>
                <a:r>
                  <a:rPr lang="en-US" dirty="0" smtClean="0"/>
                  <a:t>Pt can be calculated three different ways using current, voltage, and resistance</a:t>
                </a:r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 smtClean="0"/>
                  <a:t>,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</m:oMath>
                </a14:m>
                <a:endParaRPr lang="en-US" dirty="0" smtClean="0"/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24102" y="2335876"/>
                <a:ext cx="7780509" cy="2759826"/>
              </a:xfrm>
              <a:blipFill>
                <a:blip r:embed="rId2"/>
                <a:stretch>
                  <a:fillRect l="-549" t="-1104" r="-3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464227"/>
              </p:ext>
            </p:extLst>
          </p:nvPr>
        </p:nvGraphicFramePr>
        <p:xfrm>
          <a:off x="742949" y="2460220"/>
          <a:ext cx="2382635" cy="38740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5726">
                  <a:extLst>
                    <a:ext uri="{9D8B030D-6E8A-4147-A177-3AD203B41FA5}">
                      <a16:colId xmlns:a16="http://schemas.microsoft.com/office/drawing/2014/main" val="3052944512"/>
                    </a:ext>
                  </a:extLst>
                </a:gridCol>
                <a:gridCol w="861442">
                  <a:extLst>
                    <a:ext uri="{9D8B030D-6E8A-4147-A177-3AD203B41FA5}">
                      <a16:colId xmlns:a16="http://schemas.microsoft.com/office/drawing/2014/main" val="2018627003"/>
                    </a:ext>
                  </a:extLst>
                </a:gridCol>
                <a:gridCol w="755467">
                  <a:extLst>
                    <a:ext uri="{9D8B030D-6E8A-4147-A177-3AD203B41FA5}">
                      <a16:colId xmlns:a16="http://schemas.microsoft.com/office/drawing/2014/main" val="3449427763"/>
                    </a:ext>
                  </a:extLst>
                </a:gridCol>
              </a:tblGrid>
              <a:tr h="35218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V1 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65882"/>
                  </a:ext>
                </a:extLst>
              </a:tr>
              <a:tr h="35218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R1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1.0E+3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453201"/>
                  </a:ext>
                </a:extLst>
              </a:tr>
              <a:tr h="35218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R2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2.2E+3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840320"/>
                  </a:ext>
                </a:extLst>
              </a:tr>
              <a:tr h="35218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R3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3.3E+3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9671387"/>
                  </a:ext>
                </a:extLst>
              </a:tr>
              <a:tr h="35218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R4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4.7E+3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051028"/>
                  </a:ext>
                </a:extLst>
              </a:tr>
              <a:tr h="35218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R23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1.32E+3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071287"/>
                  </a:ext>
                </a:extLst>
              </a:tr>
              <a:tr h="35218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Rt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7.02E+3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786371"/>
                  </a:ext>
                </a:extLst>
              </a:tr>
              <a:tr h="35218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It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1.3E-3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I=V/</a:t>
                      </a:r>
                      <a:r>
                        <a:rPr lang="en-US" sz="1100" u="none" strike="noStrike" dirty="0" err="1">
                          <a:effectLst/>
                        </a:rPr>
                        <a:t>Rt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2438283"/>
                  </a:ext>
                </a:extLst>
              </a:tr>
              <a:tr h="35218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Pt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11.538E-3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P=I*V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0221328"/>
                  </a:ext>
                </a:extLst>
              </a:tr>
              <a:tr h="35218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Pt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11.538E-3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P=I^2*R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040190"/>
                  </a:ext>
                </a:extLst>
              </a:tr>
              <a:tr h="35218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Pt=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11.538E-3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P=V^2/R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354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0794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9047" y="624110"/>
            <a:ext cx="10083338" cy="12808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Question 2 – How to calculate </a:t>
            </a:r>
            <a:r>
              <a:rPr lang="en-US" dirty="0"/>
              <a:t>RT, IT, PT, </a:t>
            </a:r>
            <a:r>
              <a:rPr lang="en-US" dirty="0" smtClean="0"/>
              <a:t>nodal </a:t>
            </a:r>
            <a:r>
              <a:rPr lang="en-US" dirty="0"/>
              <a:t>voltages, branch </a:t>
            </a:r>
            <a:r>
              <a:rPr lang="en-US" dirty="0" smtClean="0"/>
              <a:t>currents, </a:t>
            </a:r>
            <a:r>
              <a:rPr lang="en-US" dirty="0"/>
              <a:t>and </a:t>
            </a:r>
            <a:r>
              <a:rPr lang="en-US" dirty="0" smtClean="0"/>
              <a:t>power dissipation </a:t>
            </a:r>
            <a:r>
              <a:rPr lang="en-US" dirty="0"/>
              <a:t>of a resistor </a:t>
            </a:r>
            <a:r>
              <a:rPr lang="en-US" dirty="0" smtClean="0"/>
              <a:t>network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690850" y="2335876"/>
                <a:ext cx="7813761" cy="2214407"/>
              </a:xfrm>
            </p:spPr>
            <p:txBody>
              <a:bodyPr/>
              <a:lstStyle/>
              <a:p>
                <a:r>
                  <a:rPr lang="en-US" dirty="0" smtClean="0"/>
                  <a:t>To calculate the voltage at each node you must find the voltage drop by multiplying the current of the circuit by the resistance that the current has passed through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𝐼𝑡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 smtClean="0"/>
                  <a:t> then subtract that from the voltage of the circuit</a:t>
                </a:r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90850" y="2335876"/>
                <a:ext cx="7813761" cy="2214407"/>
              </a:xfrm>
              <a:blipFill>
                <a:blip r:embed="rId2"/>
                <a:stretch>
                  <a:fillRect l="-546" t="-1377" r="-7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118157"/>
              </p:ext>
            </p:extLst>
          </p:nvPr>
        </p:nvGraphicFramePr>
        <p:xfrm>
          <a:off x="421869" y="2335863"/>
          <a:ext cx="2712028" cy="41231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7849">
                  <a:extLst>
                    <a:ext uri="{9D8B030D-6E8A-4147-A177-3AD203B41FA5}">
                      <a16:colId xmlns:a16="http://schemas.microsoft.com/office/drawing/2014/main" val="1255781829"/>
                    </a:ext>
                  </a:extLst>
                </a:gridCol>
                <a:gridCol w="976330">
                  <a:extLst>
                    <a:ext uri="{9D8B030D-6E8A-4147-A177-3AD203B41FA5}">
                      <a16:colId xmlns:a16="http://schemas.microsoft.com/office/drawing/2014/main" val="511315962"/>
                    </a:ext>
                  </a:extLst>
                </a:gridCol>
                <a:gridCol w="867849">
                  <a:extLst>
                    <a:ext uri="{9D8B030D-6E8A-4147-A177-3AD203B41FA5}">
                      <a16:colId xmlns:a16="http://schemas.microsoft.com/office/drawing/2014/main" val="3726799044"/>
                    </a:ext>
                  </a:extLst>
                </a:gridCol>
              </a:tblGrid>
              <a:tr h="274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V1 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9950087"/>
                  </a:ext>
                </a:extLst>
              </a:tr>
              <a:tr h="274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R1 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1.0E+3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826880"/>
                  </a:ext>
                </a:extLst>
              </a:tr>
              <a:tr h="274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R2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2.2E+3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657668"/>
                  </a:ext>
                </a:extLst>
              </a:tr>
              <a:tr h="274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R3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3.3E+3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313059"/>
                  </a:ext>
                </a:extLst>
              </a:tr>
              <a:tr h="274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R4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4.7E+3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771542"/>
                  </a:ext>
                </a:extLst>
              </a:tr>
              <a:tr h="274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R23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1.32E+3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332114"/>
                  </a:ext>
                </a:extLst>
              </a:tr>
              <a:tr h="274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Rt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7.02E+3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276709"/>
                  </a:ext>
                </a:extLst>
              </a:tr>
              <a:tr h="274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It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1.3E-3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I=V/Rt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230602"/>
                  </a:ext>
                </a:extLst>
              </a:tr>
              <a:tr h="274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Pt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11.538E-3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P=I*V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6602353"/>
                  </a:ext>
                </a:extLst>
              </a:tr>
              <a:tr h="274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Pt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11.538E-3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P=I^2*R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0558053"/>
                  </a:ext>
                </a:extLst>
              </a:tr>
              <a:tr h="274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Pt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11.538E-3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P=V^2/R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244133"/>
                  </a:ext>
                </a:extLst>
              </a:tr>
              <a:tr h="274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VA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1.2821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V=I*R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7711448"/>
                  </a:ext>
                </a:extLst>
              </a:tr>
              <a:tr h="274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V-VA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7.7179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879864"/>
                  </a:ext>
                </a:extLst>
              </a:tr>
              <a:tr h="274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VB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2.9744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V=I*R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209021"/>
                  </a:ext>
                </a:extLst>
              </a:tr>
              <a:tr h="274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V-VB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6.0256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201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6714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9047" y="624110"/>
            <a:ext cx="10083338" cy="12808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Question 2 – How to calculate </a:t>
            </a:r>
            <a:r>
              <a:rPr lang="en-US" dirty="0"/>
              <a:t>RT, IT, PT, </a:t>
            </a:r>
            <a:r>
              <a:rPr lang="en-US" dirty="0" smtClean="0"/>
              <a:t>nodal </a:t>
            </a:r>
            <a:r>
              <a:rPr lang="en-US" dirty="0"/>
              <a:t>voltages, branch </a:t>
            </a:r>
            <a:r>
              <a:rPr lang="en-US" dirty="0" smtClean="0"/>
              <a:t>currents, </a:t>
            </a:r>
            <a:r>
              <a:rPr lang="en-US" dirty="0"/>
              <a:t>and </a:t>
            </a:r>
            <a:r>
              <a:rPr lang="en-US" dirty="0" smtClean="0"/>
              <a:t>power dissipation </a:t>
            </a:r>
            <a:r>
              <a:rPr lang="en-US" dirty="0"/>
              <a:t>of a resistor </a:t>
            </a:r>
            <a:r>
              <a:rPr lang="en-US" dirty="0" smtClean="0"/>
              <a:t>network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640975" y="2335876"/>
                <a:ext cx="7863636" cy="2214407"/>
              </a:xfrm>
            </p:spPr>
            <p:txBody>
              <a:bodyPr/>
              <a:lstStyle/>
              <a:p>
                <a:r>
                  <a:rPr lang="en-US" dirty="0" smtClean="0"/>
                  <a:t>To calculate the branch currents you can use the current divider rule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𝐼𝑥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𝑅𝑡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𝑅𝑡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𝐼𝑡</m:t>
                    </m:r>
                  </m:oMath>
                </a14:m>
                <a:r>
                  <a:rPr lang="en-US" dirty="0" smtClean="0"/>
                  <a:t>. These results can be verified by adding I1 and I2.</a:t>
                </a:r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40975" y="2335876"/>
                <a:ext cx="7863636" cy="2214407"/>
              </a:xfrm>
              <a:blipFill>
                <a:blip r:embed="rId2"/>
                <a:stretch>
                  <a:fillRect l="-543" t="-1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25038"/>
              </p:ext>
            </p:extLst>
          </p:nvPr>
        </p:nvGraphicFramePr>
        <p:xfrm>
          <a:off x="564092" y="2335880"/>
          <a:ext cx="2935566" cy="39764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7005">
                  <a:extLst>
                    <a:ext uri="{9D8B030D-6E8A-4147-A177-3AD203B41FA5}">
                      <a16:colId xmlns:a16="http://schemas.microsoft.com/office/drawing/2014/main" val="1691443231"/>
                    </a:ext>
                  </a:extLst>
                </a:gridCol>
                <a:gridCol w="840658">
                  <a:extLst>
                    <a:ext uri="{9D8B030D-6E8A-4147-A177-3AD203B41FA5}">
                      <a16:colId xmlns:a16="http://schemas.microsoft.com/office/drawing/2014/main" val="4088528254"/>
                    </a:ext>
                  </a:extLst>
                </a:gridCol>
                <a:gridCol w="1257903">
                  <a:extLst>
                    <a:ext uri="{9D8B030D-6E8A-4147-A177-3AD203B41FA5}">
                      <a16:colId xmlns:a16="http://schemas.microsoft.com/office/drawing/2014/main" val="4010016254"/>
                    </a:ext>
                  </a:extLst>
                </a:gridCol>
              </a:tblGrid>
              <a:tr h="206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V1 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1617923"/>
                  </a:ext>
                </a:extLst>
              </a:tr>
              <a:tr h="206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R1 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599130"/>
                  </a:ext>
                </a:extLst>
              </a:tr>
              <a:tr h="206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R2 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2.2E+3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067663"/>
                  </a:ext>
                </a:extLst>
              </a:tr>
              <a:tr h="206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R3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3.3E+3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687826"/>
                  </a:ext>
                </a:extLst>
              </a:tr>
              <a:tr h="206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R4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4.7E+3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961456"/>
                  </a:ext>
                </a:extLst>
              </a:tr>
              <a:tr h="206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R23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1.32E+3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085030"/>
                  </a:ext>
                </a:extLst>
              </a:tr>
              <a:tr h="206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Rt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7.02E+3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606016"/>
                  </a:ext>
                </a:extLst>
              </a:tr>
              <a:tr h="206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It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1.28E-3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I=V/Rt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927554"/>
                  </a:ext>
                </a:extLst>
              </a:tr>
              <a:tr h="206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Pt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11.538E-3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P=I*V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118519"/>
                  </a:ext>
                </a:extLst>
              </a:tr>
              <a:tr h="206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Pt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11.538E-3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P=I^2*R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324627"/>
                  </a:ext>
                </a:extLst>
              </a:tr>
              <a:tr h="206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Pt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11.538E-3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P=V^2/R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226997"/>
                  </a:ext>
                </a:extLst>
              </a:tr>
              <a:tr h="206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VA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1.2821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V=I*R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466227"/>
                  </a:ext>
                </a:extLst>
              </a:tr>
              <a:tr h="206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V-VA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7.7179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159261"/>
                  </a:ext>
                </a:extLst>
              </a:tr>
              <a:tr h="206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VB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2.9744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V=I*R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7390860"/>
                  </a:ext>
                </a:extLst>
              </a:tr>
              <a:tr h="206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V-VB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6.0256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8544844"/>
                  </a:ext>
                </a:extLst>
              </a:tr>
              <a:tr h="206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I1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1.28E-3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I=V/</a:t>
                      </a:r>
                      <a:r>
                        <a:rPr lang="en-US" sz="1100" u="none" strike="noStrike" dirty="0" err="1">
                          <a:effectLst/>
                        </a:rPr>
                        <a:t>Rt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4018974"/>
                  </a:ext>
                </a:extLst>
              </a:tr>
              <a:tr h="2325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I2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769.2E-6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I2=(It*R3)/(R2+R3)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03923"/>
                  </a:ext>
                </a:extLst>
              </a:tr>
              <a:tr h="22638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I3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512.8E-6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I3=(It*R2)/(R3+R2)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439343"/>
                  </a:ext>
                </a:extLst>
              </a:tr>
              <a:tr h="206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I4 =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1.28E-3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I=V/</a:t>
                      </a:r>
                      <a:r>
                        <a:rPr lang="en-US" sz="1100" u="none" strike="noStrike" dirty="0" err="1">
                          <a:effectLst/>
                        </a:rPr>
                        <a:t>Rt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8606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19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9047" y="624110"/>
            <a:ext cx="10083338" cy="12808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Question 2 – How to calculate </a:t>
            </a:r>
            <a:r>
              <a:rPr lang="en-US" dirty="0"/>
              <a:t>RT, IT, PT, </a:t>
            </a:r>
            <a:r>
              <a:rPr lang="en-US" dirty="0" smtClean="0"/>
              <a:t>nodal </a:t>
            </a:r>
            <a:r>
              <a:rPr lang="en-US" dirty="0"/>
              <a:t>voltages, branch </a:t>
            </a:r>
            <a:r>
              <a:rPr lang="en-US" dirty="0" smtClean="0"/>
              <a:t>currents, </a:t>
            </a:r>
            <a:r>
              <a:rPr lang="en-US" dirty="0"/>
              <a:t>and </a:t>
            </a:r>
            <a:r>
              <a:rPr lang="en-US" dirty="0" smtClean="0"/>
              <a:t>power dissipation </a:t>
            </a:r>
            <a:r>
              <a:rPr lang="en-US" dirty="0"/>
              <a:t>of a resistor </a:t>
            </a:r>
            <a:r>
              <a:rPr lang="en-US" dirty="0" smtClean="0"/>
              <a:t>network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640975" y="2335876"/>
                <a:ext cx="7863636" cy="2214407"/>
              </a:xfrm>
            </p:spPr>
            <p:txBody>
              <a:bodyPr/>
              <a:lstStyle/>
              <a:p>
                <a:r>
                  <a:rPr lang="en-US" dirty="0" smtClean="0"/>
                  <a:t>Now that the </a:t>
                </a:r>
                <a:r>
                  <a:rPr lang="en-US" dirty="0" smtClean="0"/>
                  <a:t>four currents are known we </a:t>
                </a:r>
                <a:r>
                  <a:rPr lang="en-US" dirty="0" smtClean="0"/>
                  <a:t>calculate </a:t>
                </a:r>
                <a:r>
                  <a:rPr lang="en-US" dirty="0" smtClean="0"/>
                  <a:t>the </a:t>
                </a:r>
                <a:r>
                  <a:rPr lang="en-US" dirty="0" smtClean="0"/>
                  <a:t>power dissipation across each resistor by using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 smtClean="0"/>
                  <a:t>, etc.</a:t>
                </a:r>
                <a:endParaRPr lang="en-US" dirty="0" smtClean="0"/>
              </a:p>
              <a:p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40975" y="2335876"/>
                <a:ext cx="7863636" cy="2214407"/>
              </a:xfrm>
              <a:blipFill>
                <a:blip r:embed="rId2"/>
                <a:stretch>
                  <a:fillRect l="-543" t="-1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553593"/>
              </p:ext>
            </p:extLst>
          </p:nvPr>
        </p:nvGraphicFramePr>
        <p:xfrm>
          <a:off x="617097" y="2202458"/>
          <a:ext cx="2874248" cy="46555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4839">
                  <a:extLst>
                    <a:ext uri="{9D8B030D-6E8A-4147-A177-3AD203B41FA5}">
                      <a16:colId xmlns:a16="http://schemas.microsoft.com/office/drawing/2014/main" val="863884242"/>
                    </a:ext>
                  </a:extLst>
                </a:gridCol>
                <a:gridCol w="804193">
                  <a:extLst>
                    <a:ext uri="{9D8B030D-6E8A-4147-A177-3AD203B41FA5}">
                      <a16:colId xmlns:a16="http://schemas.microsoft.com/office/drawing/2014/main" val="104208314"/>
                    </a:ext>
                  </a:extLst>
                </a:gridCol>
                <a:gridCol w="1355216">
                  <a:extLst>
                    <a:ext uri="{9D8B030D-6E8A-4147-A177-3AD203B41FA5}">
                      <a16:colId xmlns:a16="http://schemas.microsoft.com/office/drawing/2014/main" val="2732828796"/>
                    </a:ext>
                  </a:extLst>
                </a:gridCol>
              </a:tblGrid>
              <a:tr h="199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V1 =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780680"/>
                  </a:ext>
                </a:extLst>
              </a:tr>
              <a:tr h="199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R1 =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1.0E+3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5001405"/>
                  </a:ext>
                </a:extLst>
              </a:tr>
              <a:tr h="199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R2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2.2E+3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302167"/>
                  </a:ext>
                </a:extLst>
              </a:tr>
              <a:tr h="199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R3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3.3E+3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554833"/>
                  </a:ext>
                </a:extLst>
              </a:tr>
              <a:tr h="199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R4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4.7E+3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908840"/>
                  </a:ext>
                </a:extLst>
              </a:tr>
              <a:tr h="199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R23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1.32E+3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8330541"/>
                  </a:ext>
                </a:extLst>
              </a:tr>
              <a:tr h="199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Rt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7.02E+3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156949"/>
                  </a:ext>
                </a:extLst>
              </a:tr>
              <a:tr h="199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It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1.28E-3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I=V/</a:t>
                      </a:r>
                      <a:r>
                        <a:rPr lang="en-US" sz="1200" u="none" strike="noStrike" dirty="0" err="1">
                          <a:effectLst/>
                        </a:rPr>
                        <a:t>Rt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68215"/>
                  </a:ext>
                </a:extLst>
              </a:tr>
              <a:tr h="199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Pt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11.538E-3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P=I*V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871703"/>
                  </a:ext>
                </a:extLst>
              </a:tr>
              <a:tr h="199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Pt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11.538E-3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P=I^2*R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3753393"/>
                  </a:ext>
                </a:extLst>
              </a:tr>
              <a:tr h="199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Pt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11.538E-3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P=V^2/R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5422851"/>
                  </a:ext>
                </a:extLst>
              </a:tr>
              <a:tr h="199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VA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1.2821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V=I*R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548254"/>
                  </a:ext>
                </a:extLst>
              </a:tr>
              <a:tr h="199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V-VA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7.7179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7909345"/>
                  </a:ext>
                </a:extLst>
              </a:tr>
              <a:tr h="199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VB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2.9744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V=I*R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535767"/>
                  </a:ext>
                </a:extLst>
              </a:tr>
              <a:tr h="199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V-VB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6.0256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224342"/>
                  </a:ext>
                </a:extLst>
              </a:tr>
              <a:tr h="199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I1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1.28E-3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I=V/</a:t>
                      </a:r>
                      <a:r>
                        <a:rPr lang="en-US" sz="1200" u="none" strike="noStrike" dirty="0" err="1">
                          <a:effectLst/>
                        </a:rPr>
                        <a:t>Rt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689401"/>
                  </a:ext>
                </a:extLst>
              </a:tr>
              <a:tr h="2403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I2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769.2E-6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I2=(It*R3)/(R2+R3)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495974"/>
                  </a:ext>
                </a:extLst>
              </a:tr>
              <a:tr h="227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I3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512.8E-6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I3=(It*R2)/(R3+R2)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1437584"/>
                  </a:ext>
                </a:extLst>
              </a:tr>
              <a:tr h="199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I4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1.28E-3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I=V/</a:t>
                      </a:r>
                      <a:r>
                        <a:rPr lang="en-US" sz="1200" u="none" strike="noStrike" dirty="0" err="1">
                          <a:effectLst/>
                        </a:rPr>
                        <a:t>Rt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108432"/>
                  </a:ext>
                </a:extLst>
              </a:tr>
              <a:tr h="199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P1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1.64E-3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P=I1^2*R1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897832"/>
                  </a:ext>
                </a:extLst>
              </a:tr>
              <a:tr h="199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P2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1.30E-3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P=I2^2*R2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5173547"/>
                  </a:ext>
                </a:extLst>
              </a:tr>
              <a:tr h="199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P3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867.85E-6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P=I3^2*R3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0906579"/>
                  </a:ext>
                </a:extLst>
              </a:tr>
              <a:tr h="199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P4 =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7.73E-3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P=I4^2*R4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48" marR="8448" marT="8448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038106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8772" y="3468621"/>
            <a:ext cx="4169478" cy="302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71864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466</TotalTime>
  <Words>1297</Words>
  <Application>Microsoft Office PowerPoint</Application>
  <PresentationFormat>Widescreen</PresentationFormat>
  <Paragraphs>394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Cambria Math</vt:lpstr>
      <vt:lpstr>Century Gothic</vt:lpstr>
      <vt:lpstr>GreekC</vt:lpstr>
      <vt:lpstr>Wingdings 3</vt:lpstr>
      <vt:lpstr>Wisp</vt:lpstr>
      <vt:lpstr>EECT 111 7 Questions</vt:lpstr>
      <vt:lpstr>7 Questions summary</vt:lpstr>
      <vt:lpstr>Question 1- How To Add Resistors</vt:lpstr>
      <vt:lpstr>Question 1- How To Add Resistors</vt:lpstr>
      <vt:lpstr>Question 2 – How to calculate RT, IT, PT, nodal voltages, branch currents, and power dissipation of a resistor network </vt:lpstr>
      <vt:lpstr>Question 2 – How to calculate RT, IT, PT, nodal voltages, branch currents, and power dissipation of a resistor network </vt:lpstr>
      <vt:lpstr>Question 2 – How to calculate RT, IT, PT, nodal voltages, branch currents, and power dissipation of a resistor network </vt:lpstr>
      <vt:lpstr>Question 2 – How to calculate RT, IT, PT, nodal voltages, branch currents, and power dissipation of a resistor network </vt:lpstr>
      <vt:lpstr>Question 2 – How to calculate RT, IT, PT, nodal voltages, branch currents, and power dissipation of a resistor network </vt:lpstr>
      <vt:lpstr>Question 3 – Thevenin Resistance and Voltage of a Resistor Network</vt:lpstr>
      <vt:lpstr>Question 3 – Thevenin Resistance and Voltage of a Resistor Network</vt:lpstr>
      <vt:lpstr>Question 3 – Thevenin Resistance and Voltage of a Resistor Network</vt:lpstr>
      <vt:lpstr>Question 4 – How to combine Capacitors </vt:lpstr>
      <vt:lpstr>Question 4 – How to combine Capacitors </vt:lpstr>
      <vt:lpstr>Question 4 – How to combine Capacitors </vt:lpstr>
      <vt:lpstr>Question 5 – How to combine Inductors</vt:lpstr>
      <vt:lpstr>Question 5 – How to combine Inductors</vt:lpstr>
      <vt:lpstr>Question 5 – How to combine Inductors</vt:lpstr>
      <vt:lpstr>Question 6 – RC Circuit</vt:lpstr>
      <vt:lpstr>Question 6 – RC Circuit</vt:lpstr>
      <vt:lpstr>Question 7 – RL Circuit</vt:lpstr>
      <vt:lpstr>Question 7 – RL Circuit</vt:lpstr>
    </vt:vector>
  </TitlesOfParts>
  <Company>Ivy Tech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Charity Anne Fischer</dc:creator>
  <cp:lastModifiedBy>Charity Anne Fischer</cp:lastModifiedBy>
  <cp:revision>36</cp:revision>
  <dcterms:created xsi:type="dcterms:W3CDTF">2018-05-10T22:00:48Z</dcterms:created>
  <dcterms:modified xsi:type="dcterms:W3CDTF">2018-05-11T19:20:05Z</dcterms:modified>
</cp:coreProperties>
</file>